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90" r:id="rId4"/>
    <p:sldId id="273" r:id="rId5"/>
    <p:sldId id="270" r:id="rId6"/>
    <p:sldId id="271" r:id="rId7"/>
    <p:sldId id="283" r:id="rId8"/>
    <p:sldId id="282" r:id="rId9"/>
    <p:sldId id="266" r:id="rId10"/>
    <p:sldId id="284" r:id="rId11"/>
    <p:sldId id="285" r:id="rId12"/>
    <p:sldId id="286" r:id="rId13"/>
    <p:sldId id="265" r:id="rId14"/>
    <p:sldId id="262" r:id="rId15"/>
    <p:sldId id="276" r:id="rId16"/>
    <p:sldId id="277" r:id="rId17"/>
    <p:sldId id="291" r:id="rId18"/>
    <p:sldId id="287" r:id="rId19"/>
    <p:sldId id="292" r:id="rId20"/>
    <p:sldId id="288" r:id="rId21"/>
    <p:sldId id="263" r:id="rId22"/>
    <p:sldId id="289" r:id="rId23"/>
    <p:sldId id="28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4291"/>
    <a:srgbClr val="8C8C8D"/>
    <a:srgbClr val="BB0D1D"/>
    <a:srgbClr val="063D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4C3DA681-BDD3-4823-87AD-71B3D1B58A3A}" type="datetimeFigureOut">
              <a:rPr lang="en-IN" smtClean="0"/>
              <a:t>13-03-2025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1025884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C3DA681-BDD3-4823-87AD-71B3D1B58A3A}" type="datetimeFigureOut">
              <a:rPr lang="en-IN" smtClean="0"/>
              <a:t>13-03-2025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455327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3DA681-BDD3-4823-87AD-71B3D1B58A3A}" type="datetimeFigureOut">
              <a:rPr lang="en-IN" smtClean="0"/>
              <a:t>13-03-2025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107462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C3DA681-BDD3-4823-87AD-71B3D1B58A3A}" type="datetimeFigureOut">
              <a:rPr lang="en-IN" smtClean="0"/>
              <a:t>13-03-2025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67413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C3DA681-BDD3-4823-87AD-71B3D1B58A3A}" type="datetimeFigureOut">
              <a:rPr lang="en-IN" smtClean="0"/>
              <a:t>13-03-2025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4248742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C3DA681-BDD3-4823-87AD-71B3D1B58A3A}" type="datetimeFigureOut">
              <a:rPr lang="en-IN" smtClean="0"/>
              <a:t>13-03-2025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3962337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A681-BDD3-4823-87AD-71B3D1B58A3A}" type="datetimeFigureOut">
              <a:rPr lang="en-IN" smtClean="0"/>
              <a:t>13-03-2025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29502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3DA681-BDD3-4823-87AD-71B3D1B58A3A}" type="datetimeFigureOut">
              <a:rPr lang="en-IN" smtClean="0"/>
              <a:t>13-03-2025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2026725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3DA681-BDD3-4823-87AD-71B3D1B58A3A}" type="datetimeFigureOut">
              <a:rPr lang="en-IN" smtClean="0"/>
              <a:t>13-03-2025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232168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C3DA681-BDD3-4823-87AD-71B3D1B58A3A}" type="datetimeFigureOut">
              <a:rPr lang="en-IN" smtClean="0"/>
              <a:t>13-03-2025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1761005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C3DA681-BDD3-4823-87AD-71B3D1B58A3A}" type="datetimeFigureOut">
              <a:rPr lang="en-IN" smtClean="0"/>
              <a:t>13-03-2025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B6F5B1E-2664-446D-867E-BA84F04EB8F8}" type="slidenum">
              <a:rPr lang="en-IN" smtClean="0"/>
              <a:t>‹#›</a:t>
            </a:fld>
            <a:endParaRPr lang="en-IN"/>
          </a:p>
        </p:txBody>
      </p:sp>
    </p:spTree>
    <p:extLst>
      <p:ext uri="{BB962C8B-B14F-4D97-AF65-F5344CB8AC3E}">
        <p14:creationId xmlns:p14="http://schemas.microsoft.com/office/powerpoint/2010/main" val="404735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DA681-BDD3-4823-87AD-71B3D1B58A3A}" type="datetimeFigureOut">
              <a:rPr lang="en-IN" smtClean="0"/>
              <a:t>13-03-2025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F5B1E-2664-446D-867E-BA84F04EB8F8}" type="slidenum">
              <a:rPr lang="en-IN" smtClean="0"/>
              <a:t>‹#›</a:t>
            </a:fld>
            <a:endParaRPr lang="en-IN"/>
          </a:p>
        </p:txBody>
      </p:sp>
    </p:spTree>
    <p:extLst>
      <p:ext uri="{BB962C8B-B14F-4D97-AF65-F5344CB8AC3E}">
        <p14:creationId xmlns:p14="http://schemas.microsoft.com/office/powerpoint/2010/main" val="413848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3" Type="http://schemas.openxmlformats.org/officeDocument/2006/relationships/image" Target="../media/image23.jpeg"/><Relationship Id="rId18" Type="http://schemas.openxmlformats.org/officeDocument/2006/relationships/image" Target="../media/image28.jpeg"/><Relationship Id="rId26" Type="http://schemas.openxmlformats.org/officeDocument/2006/relationships/image" Target="../media/image36.png"/><Relationship Id="rId3" Type="http://schemas.openxmlformats.org/officeDocument/2006/relationships/image" Target="../media/image13.gif"/><Relationship Id="rId21" Type="http://schemas.openxmlformats.org/officeDocument/2006/relationships/image" Target="../media/image31.png"/><Relationship Id="rId34" Type="http://schemas.openxmlformats.org/officeDocument/2006/relationships/image" Target="../media/image44.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5" Type="http://schemas.openxmlformats.org/officeDocument/2006/relationships/image" Target="../media/image35.jpeg"/><Relationship Id="rId33" Type="http://schemas.openxmlformats.org/officeDocument/2006/relationships/image" Target="../media/image43.jpeg"/><Relationship Id="rId2" Type="http://schemas.openxmlformats.org/officeDocument/2006/relationships/image" Target="../media/image12.jpeg"/><Relationship Id="rId16" Type="http://schemas.openxmlformats.org/officeDocument/2006/relationships/image" Target="../media/image26.png"/><Relationship Id="rId20" Type="http://schemas.openxmlformats.org/officeDocument/2006/relationships/image" Target="../media/image30.png"/><Relationship Id="rId29"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24" Type="http://schemas.openxmlformats.org/officeDocument/2006/relationships/image" Target="../media/image34.png"/><Relationship Id="rId32" Type="http://schemas.openxmlformats.org/officeDocument/2006/relationships/image" Target="../media/image42.jpeg"/><Relationship Id="rId5" Type="http://schemas.openxmlformats.org/officeDocument/2006/relationships/image" Target="../media/image15.jpeg"/><Relationship Id="rId15" Type="http://schemas.openxmlformats.org/officeDocument/2006/relationships/image" Target="../media/image25.png"/><Relationship Id="rId23" Type="http://schemas.openxmlformats.org/officeDocument/2006/relationships/image" Target="../media/image33.jpeg"/><Relationship Id="rId28" Type="http://schemas.openxmlformats.org/officeDocument/2006/relationships/image" Target="../media/image38.jpeg"/><Relationship Id="rId10" Type="http://schemas.openxmlformats.org/officeDocument/2006/relationships/image" Target="../media/image20.jpeg"/><Relationship Id="rId19" Type="http://schemas.openxmlformats.org/officeDocument/2006/relationships/image" Target="../media/image29.png"/><Relationship Id="rId31" Type="http://schemas.openxmlformats.org/officeDocument/2006/relationships/image" Target="../media/image41.jpe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jpeg"/><Relationship Id="rId27" Type="http://schemas.openxmlformats.org/officeDocument/2006/relationships/image" Target="../media/image37.png"/><Relationship Id="rId30" Type="http://schemas.openxmlformats.org/officeDocument/2006/relationships/image" Target="../media/image40.png"/><Relationship Id="rId35" Type="http://schemas.openxmlformats.org/officeDocument/2006/relationships/image" Target="../media/image45.jpeg"/><Relationship Id="rId8"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2.png"/><Relationship Id="rId3" Type="http://schemas.openxmlformats.org/officeDocument/2006/relationships/image" Target="../media/image47.png"/><Relationship Id="rId21" Type="http://schemas.openxmlformats.org/officeDocument/2006/relationships/image" Target="../media/image65.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image" Target="../media/image46.png"/><Relationship Id="rId16" Type="http://schemas.openxmlformats.org/officeDocument/2006/relationships/image" Target="../media/image60.png"/><Relationship Id="rId20"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jpeg"/><Relationship Id="rId15" Type="http://schemas.openxmlformats.org/officeDocument/2006/relationships/image" Target="../media/image59.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6.png"/></Relationships>
</file>

<file path=ppt/slides/_rels/slide8.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image" Target="../media/image83.png"/><Relationship Id="rId3" Type="http://schemas.openxmlformats.org/officeDocument/2006/relationships/image" Target="../media/image68.png"/><Relationship Id="rId21" Type="http://schemas.openxmlformats.org/officeDocument/2006/relationships/image" Target="../media/image86.pn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jpeg"/><Relationship Id="rId2" Type="http://schemas.openxmlformats.org/officeDocument/2006/relationships/image" Target="../media/image67.png"/><Relationship Id="rId16" Type="http://schemas.openxmlformats.org/officeDocument/2006/relationships/image" Target="../media/image81.jpeg"/><Relationship Id="rId20"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jpeg"/><Relationship Id="rId10" Type="http://schemas.openxmlformats.org/officeDocument/2006/relationships/image" Target="../media/image75.jpeg"/><Relationship Id="rId19" Type="http://schemas.openxmlformats.org/officeDocument/2006/relationships/image" Target="../media/image84.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png"/><Relationship Id="rId7" Type="http://schemas.openxmlformats.org/officeDocument/2006/relationships/image" Target="../media/image78.png"/><Relationship Id="rId2"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91.jpeg"/><Relationship Id="rId11" Type="http://schemas.openxmlformats.org/officeDocument/2006/relationships/image" Target="../media/image95.jpeg"/><Relationship Id="rId5" Type="http://schemas.openxmlformats.org/officeDocument/2006/relationships/image" Target="../media/image90.png"/><Relationship Id="rId10" Type="http://schemas.openxmlformats.org/officeDocument/2006/relationships/image" Target="../media/image94.png"/><Relationship Id="rId4" Type="http://schemas.openxmlformats.org/officeDocument/2006/relationships/image" Target="../media/image89.png"/><Relationship Id="rId9" Type="http://schemas.openxmlformats.org/officeDocument/2006/relationships/image" Target="../media/image93.png"/></Relationships>
</file>

<file path=ppt/slides/_rels/slide1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png"/></Relationships>
</file>

<file path=ppt/slides/_rels/slide1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104.png"/><Relationship Id="rId11" Type="http://schemas.openxmlformats.org/officeDocument/2006/relationships/image" Target="../media/image109.jpeg"/><Relationship Id="rId5" Type="http://schemas.openxmlformats.org/officeDocument/2006/relationships/image" Target="../media/image103.png"/><Relationship Id="rId10" Type="http://schemas.openxmlformats.org/officeDocument/2006/relationships/image" Target="../media/image108.jpeg"/><Relationship Id="rId4" Type="http://schemas.openxmlformats.org/officeDocument/2006/relationships/image" Target="../media/image102.png"/><Relationship Id="rId9" Type="http://schemas.openxmlformats.org/officeDocument/2006/relationships/image" Target="../media/image107.jpeg"/></Relationships>
</file>

<file path=ppt/slides/_rels/slide1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10" Type="http://schemas.openxmlformats.org/officeDocument/2006/relationships/image" Target="../media/image118.jpeg"/><Relationship Id="rId4" Type="http://schemas.openxmlformats.org/officeDocument/2006/relationships/image" Target="../media/image112.png"/><Relationship Id="rId9" Type="http://schemas.openxmlformats.org/officeDocument/2006/relationships/image" Target="../media/image117.png"/></Relationships>
</file>

<file path=ppt/slides/_rels/slide1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1.xml"/><Relationship Id="rId5" Type="http://schemas.openxmlformats.org/officeDocument/2006/relationships/image" Target="../media/image124.png"/><Relationship Id="rId4" Type="http://schemas.openxmlformats.org/officeDocument/2006/relationships/image" Target="../media/image123.png"/></Relationships>
</file>

<file path=ppt/slides/_rels/slide1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 Id="rId4" Type="http://schemas.openxmlformats.org/officeDocument/2006/relationships/image" Target="../media/image127.png"/></Relationships>
</file>

<file path=ppt/slides/_rels/slide1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1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85.png"/><Relationship Id="rId1" Type="http://schemas.openxmlformats.org/officeDocument/2006/relationships/slideLayout" Target="../slideLayouts/slideLayout1.xml"/><Relationship Id="rId5" Type="http://schemas.openxmlformats.org/officeDocument/2006/relationships/image" Target="../media/image132.png"/><Relationship Id="rId4" Type="http://schemas.openxmlformats.org/officeDocument/2006/relationships/image" Target="../media/image131.png"/></Relationships>
</file>

<file path=ppt/slides/_rels/slide1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77.png"/><Relationship Id="rId1" Type="http://schemas.openxmlformats.org/officeDocument/2006/relationships/slideLayout" Target="../slideLayouts/slideLayout1.xml"/><Relationship Id="rId5" Type="http://schemas.openxmlformats.org/officeDocument/2006/relationships/image" Target="../media/image135.png"/><Relationship Id="rId4" Type="http://schemas.openxmlformats.org/officeDocument/2006/relationships/image" Target="../media/image134.png"/></Relationships>
</file>

<file path=ppt/slides/_rels/slide1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xml"/><Relationship Id="rId4" Type="http://schemas.openxmlformats.org/officeDocument/2006/relationships/image" Target="../media/image138.png"/></Relationships>
</file>

<file path=ppt/slides/_rels/slide2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1.xml"/><Relationship Id="rId5" Type="http://schemas.openxmlformats.org/officeDocument/2006/relationships/image" Target="../media/image142.jpeg"/><Relationship Id="rId4" Type="http://schemas.openxmlformats.org/officeDocument/2006/relationships/image" Target="../media/image141.jpeg"/></Relationships>
</file>

<file path=ppt/slides/_rels/slide21.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4.png"/><Relationship Id="rId7" Type="http://schemas.openxmlformats.org/officeDocument/2006/relationships/image" Target="../media/image146.png"/><Relationship Id="rId2" Type="http://schemas.openxmlformats.org/officeDocument/2006/relationships/image" Target="../media/image143.png"/><Relationship Id="rId1" Type="http://schemas.openxmlformats.org/officeDocument/2006/relationships/slideLayout" Target="../slideLayouts/slideLayout1.xml"/><Relationship Id="rId6" Type="http://schemas.openxmlformats.org/officeDocument/2006/relationships/image" Target="../media/image76.png"/><Relationship Id="rId11" Type="http://schemas.openxmlformats.org/officeDocument/2006/relationships/image" Target="../media/image150.png"/><Relationship Id="rId5" Type="http://schemas.openxmlformats.org/officeDocument/2006/relationships/image" Target="../media/image69.png"/><Relationship Id="rId10" Type="http://schemas.openxmlformats.org/officeDocument/2006/relationships/image" Target="../media/image149.png"/><Relationship Id="rId4" Type="http://schemas.openxmlformats.org/officeDocument/2006/relationships/image" Target="../media/image145.png"/><Relationship Id="rId9" Type="http://schemas.openxmlformats.org/officeDocument/2006/relationships/image" Target="../media/image148.png"/></Relationships>
</file>

<file path=ppt/slides/_rels/slide2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png"/></Relationships>
</file>

<file path=ppt/slides/_rels/slide2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jpeg"/><Relationship Id="rId1" Type="http://schemas.openxmlformats.org/officeDocument/2006/relationships/slideLayout" Target="../slideLayouts/slideLayout2.xml"/><Relationship Id="rId4" Type="http://schemas.openxmlformats.org/officeDocument/2006/relationships/image" Target="../media/image155.jpeg"/></Relationships>
</file>

<file path=ppt/slides/_rels/slide2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9.jpeg"/><Relationship Id="rId4" Type="http://schemas.openxmlformats.org/officeDocument/2006/relationships/image" Target="../media/image1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B4B7A2B-C858-DCAA-944B-7A423A4766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523" y="0"/>
            <a:ext cx="11716477" cy="6656832"/>
          </a:xfrm>
          <a:prstGeom prst="rect">
            <a:avLst/>
          </a:prstGeom>
        </p:spPr>
      </p:pic>
      <p:sp>
        <p:nvSpPr>
          <p:cNvPr id="9" name="Rectangle 8"/>
          <p:cNvSpPr/>
          <p:nvPr/>
        </p:nvSpPr>
        <p:spPr>
          <a:xfrm>
            <a:off x="8281096" y="6312253"/>
            <a:ext cx="4118168" cy="523220"/>
          </a:xfrm>
          <a:prstGeom prst="rect">
            <a:avLst/>
          </a:prstGeom>
          <a:noFill/>
        </p:spPr>
        <p:txBody>
          <a:bodyPr wrap="square" lIns="91440" tIns="45720" rIns="91440" bIns="45720">
            <a:spAutoFit/>
          </a:bodyPr>
          <a:lstStyle/>
          <a:p>
            <a:r>
              <a:rPr lang="en-US" sz="2800" dirty="0">
                <a:ln w="0"/>
                <a:solidFill>
                  <a:srgbClr val="8C8C8D"/>
                </a:solidFill>
                <a:latin typeface="Montserrat" panose="00000500000000000000" pitchFamily="2" charset="0"/>
              </a:rPr>
              <a:t>COMPANY PROFILE</a:t>
            </a:r>
          </a:p>
        </p:txBody>
      </p:sp>
      <p:sp>
        <p:nvSpPr>
          <p:cNvPr id="12" name="TextBox 11"/>
          <p:cNvSpPr txBox="1"/>
          <p:nvPr/>
        </p:nvSpPr>
        <p:spPr>
          <a:xfrm>
            <a:off x="0" y="5758255"/>
            <a:ext cx="4892040" cy="1077218"/>
          </a:xfrm>
          <a:prstGeom prst="rect">
            <a:avLst/>
          </a:prstGeom>
          <a:noFill/>
        </p:spPr>
        <p:txBody>
          <a:bodyPr wrap="square" rtlCol="0">
            <a:spAutoFit/>
          </a:bodyPr>
          <a:lstStyle/>
          <a:p>
            <a:r>
              <a:rPr lang="en-US" sz="3200" dirty="0">
                <a:solidFill>
                  <a:srgbClr val="414291"/>
                </a:solidFill>
                <a:latin typeface="Montserrat" panose="00000500000000000000" pitchFamily="2" charset="0"/>
              </a:rPr>
              <a:t>A SUPPLIER TO </a:t>
            </a:r>
          </a:p>
          <a:p>
            <a:r>
              <a:rPr lang="en-US" sz="3200" dirty="0">
                <a:solidFill>
                  <a:srgbClr val="414291"/>
                </a:solidFill>
                <a:latin typeface="Montserrat" panose="00000500000000000000" pitchFamily="2" charset="0"/>
              </a:rPr>
              <a:t>FUTURE OF MOBILITY</a:t>
            </a:r>
            <a:endParaRPr lang="en-IN" sz="3200" dirty="0">
              <a:solidFill>
                <a:srgbClr val="414291"/>
              </a:solidFill>
              <a:latin typeface="Montserrat" panose="00000500000000000000" pitchFamily="2" charset="0"/>
            </a:endParaRPr>
          </a:p>
        </p:txBody>
      </p:sp>
      <p:pic>
        <p:nvPicPr>
          <p:cNvPr id="18" name="Picture 17">
            <a:extLst>
              <a:ext uri="{FF2B5EF4-FFF2-40B4-BE49-F238E27FC236}">
                <a16:creationId xmlns:a16="http://schemas.microsoft.com/office/drawing/2014/main" id="{3860040D-41F2-960C-084B-DA5120ACCF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 y="201168"/>
            <a:ext cx="2458212" cy="766143"/>
          </a:xfrm>
          <a:prstGeom prst="rect">
            <a:avLst/>
          </a:prstGeom>
        </p:spPr>
      </p:pic>
    </p:spTree>
    <p:extLst>
      <p:ext uri="{BB962C8B-B14F-4D97-AF65-F5344CB8AC3E}">
        <p14:creationId xmlns:p14="http://schemas.microsoft.com/office/powerpoint/2010/main" val="1581187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5125" y="137508"/>
            <a:ext cx="10830437" cy="769441"/>
          </a:xfrm>
          <a:prstGeom prst="rect">
            <a:avLst/>
          </a:prstGeom>
          <a:noFill/>
        </p:spPr>
        <p:txBody>
          <a:bodyPr wrap="square" lIns="91440" tIns="45720" rIns="91440" bIns="45720">
            <a:spAutoFit/>
          </a:bodyPr>
          <a:lstStyle/>
          <a:p>
            <a:pPr algn="ctr"/>
            <a:r>
              <a:rPr lang="en-US" sz="4400" dirty="0">
                <a:ln w="0"/>
                <a:solidFill>
                  <a:srgbClr val="414291"/>
                </a:solidFill>
                <a:latin typeface="Montserrat" panose="00000500000000000000" pitchFamily="2" charset="0"/>
              </a:rPr>
              <a:t>About us</a:t>
            </a:r>
          </a:p>
        </p:txBody>
      </p:sp>
      <p:sp>
        <p:nvSpPr>
          <p:cNvPr id="2" name="TextBox 1"/>
          <p:cNvSpPr txBox="1"/>
          <p:nvPr/>
        </p:nvSpPr>
        <p:spPr>
          <a:xfrm>
            <a:off x="0" y="1203158"/>
            <a:ext cx="12192000" cy="4893647"/>
          </a:xfrm>
          <a:prstGeom prst="rect">
            <a:avLst/>
          </a:prstGeom>
          <a:noFill/>
        </p:spPr>
        <p:txBody>
          <a:bodyPr wrap="square" rtlCol="0">
            <a:spAutoFit/>
          </a:bodyPr>
          <a:lstStyle/>
          <a:p>
            <a:r>
              <a:rPr lang="en-IN" sz="2400" b="1" dirty="0">
                <a:solidFill>
                  <a:schemeClr val="accent1">
                    <a:lumMod val="75000"/>
                  </a:schemeClr>
                </a:solidFill>
                <a:latin typeface="Montserrat" panose="00000500000000000000" pitchFamily="2" charset="0"/>
              </a:rPr>
              <a:t>CALGAS</a:t>
            </a:r>
            <a:r>
              <a:rPr lang="en-IN" sz="2400" dirty="0">
                <a:latin typeface="Montserrat" panose="00000500000000000000" pitchFamily="2" charset="0"/>
              </a:rPr>
              <a:t> was Founded in 2001 under a Vision of Make in India for Railway Electricals and Electronics Spares Parts.</a:t>
            </a:r>
          </a:p>
          <a:p>
            <a:endParaRPr lang="en-IN" sz="2400" dirty="0">
              <a:latin typeface="Montserrat" panose="00000500000000000000" pitchFamily="2" charset="0"/>
            </a:endParaRPr>
          </a:p>
          <a:p>
            <a:r>
              <a:rPr lang="en-IN" sz="2400" dirty="0">
                <a:latin typeface="Montserrat" panose="00000500000000000000" pitchFamily="2" charset="0"/>
              </a:rPr>
              <a:t>Mr. Bimal Kr. Dugar CEO has an Experience of 30+ Years in the Industries &amp; Mr.  Santosh Kr Bothra (Director) has an Experience of 20+ Years in the Industries with their expertise and focus we have taken approvals of more than 10 Import Substitutes Collaborations with various Manufacturers.</a:t>
            </a:r>
          </a:p>
          <a:p>
            <a:endParaRPr lang="en-IN" sz="2400" dirty="0">
              <a:latin typeface="Montserrat" panose="00000500000000000000" pitchFamily="2" charset="0"/>
            </a:endParaRPr>
          </a:p>
          <a:p>
            <a:pPr marL="342900" indent="-342900">
              <a:buFont typeface="Wingdings" panose="05000000000000000000" pitchFamily="2" charset="2"/>
              <a:buChar char="Ø"/>
            </a:pPr>
            <a:r>
              <a:rPr lang="en-IN" sz="2400" dirty="0">
                <a:latin typeface="Montserrat" panose="00000500000000000000" pitchFamily="2" charset="0"/>
              </a:rPr>
              <a:t>Few of our CLW Approved items &amp; Annual Requirements are presented in this presentation.</a:t>
            </a:r>
          </a:p>
          <a:p>
            <a:endParaRPr lang="en-IN" sz="2400" dirty="0">
              <a:latin typeface="Montserrat" panose="00000500000000000000" pitchFamily="2" charset="0"/>
            </a:endParaRPr>
          </a:p>
          <a:p>
            <a:pPr marL="342900" indent="-342900">
              <a:buFont typeface="Wingdings" panose="05000000000000000000" pitchFamily="2" charset="2"/>
              <a:buChar char="Ø"/>
            </a:pPr>
            <a:r>
              <a:rPr lang="en-IN" sz="2400" dirty="0">
                <a:latin typeface="Montserrat" panose="00000500000000000000" pitchFamily="2" charset="0"/>
              </a:rPr>
              <a:t>Our Aim is to add few more Critical items for Railway Industries every year to serve Indian Railways &amp; OEMs better and more focused.</a:t>
            </a:r>
          </a:p>
        </p:txBody>
      </p:sp>
      <p:sp>
        <p:nvSpPr>
          <p:cNvPr id="4" name="Flowchart: Manual Input 3">
            <a:extLst>
              <a:ext uri="{FF2B5EF4-FFF2-40B4-BE49-F238E27FC236}">
                <a16:creationId xmlns:a16="http://schemas.microsoft.com/office/drawing/2014/main" id="{AC738CEF-AD74-58BA-067E-32FA1CEBECD1}"/>
              </a:ext>
            </a:extLst>
          </p:cNvPr>
          <p:cNvSpPr/>
          <p:nvPr/>
        </p:nvSpPr>
        <p:spPr>
          <a:xfrm>
            <a:off x="0" y="651052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Flowchart: Manual Input 5">
            <a:extLst>
              <a:ext uri="{FF2B5EF4-FFF2-40B4-BE49-F238E27FC236}">
                <a16:creationId xmlns:a16="http://schemas.microsoft.com/office/drawing/2014/main" id="{8D3ECD51-C66B-EE33-0013-7074BFC54FF7}"/>
              </a:ext>
            </a:extLst>
          </p:cNvPr>
          <p:cNvSpPr/>
          <p:nvPr/>
        </p:nvSpPr>
        <p:spPr>
          <a:xfrm flipH="1">
            <a:off x="5663184" y="6510528"/>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7036993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39648-9806-EEB9-1A0A-2432AFA59E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AF79027-3B48-CA7D-0F40-C646A1E6F8BC}"/>
              </a:ext>
            </a:extLst>
          </p:cNvPr>
          <p:cNvSpPr/>
          <p:nvPr/>
        </p:nvSpPr>
        <p:spPr>
          <a:xfrm>
            <a:off x="585125" y="137508"/>
            <a:ext cx="10830437" cy="523220"/>
          </a:xfrm>
          <a:prstGeom prst="rect">
            <a:avLst/>
          </a:prstGeom>
          <a:noFill/>
        </p:spPr>
        <p:txBody>
          <a:bodyPr wrap="square" lIns="91440" tIns="45720" rIns="91440" bIns="45720">
            <a:spAutoFit/>
          </a:bodyPr>
          <a:lstStyle/>
          <a:p>
            <a:pPr algn="ctr"/>
            <a:r>
              <a:rPr lang="en-IN" sz="2800" dirty="0">
                <a:ln w="0"/>
                <a:solidFill>
                  <a:srgbClr val="414291"/>
                </a:solidFill>
                <a:latin typeface="Montserrat" panose="00000500000000000000" pitchFamily="2" charset="0"/>
              </a:rPr>
              <a:t>Pioneering Transformative Growth in Indian Railways</a:t>
            </a:r>
            <a:endParaRPr lang="en-US" sz="2800" dirty="0">
              <a:ln w="0"/>
              <a:solidFill>
                <a:srgbClr val="414291"/>
              </a:solidFill>
              <a:latin typeface="Montserrat" panose="00000500000000000000" pitchFamily="2" charset="0"/>
            </a:endParaRPr>
          </a:p>
        </p:txBody>
      </p:sp>
      <p:sp>
        <p:nvSpPr>
          <p:cNvPr id="2" name="TextBox 1">
            <a:extLst>
              <a:ext uri="{FF2B5EF4-FFF2-40B4-BE49-F238E27FC236}">
                <a16:creationId xmlns:a16="http://schemas.microsoft.com/office/drawing/2014/main" id="{95CB9EDB-1BFA-A433-3E22-D762B3FF16F3}"/>
              </a:ext>
            </a:extLst>
          </p:cNvPr>
          <p:cNvSpPr txBox="1"/>
          <p:nvPr/>
        </p:nvSpPr>
        <p:spPr>
          <a:xfrm>
            <a:off x="0" y="838722"/>
            <a:ext cx="12192000" cy="5701561"/>
          </a:xfrm>
          <a:prstGeom prst="rect">
            <a:avLst/>
          </a:prstGeom>
          <a:noFill/>
        </p:spPr>
        <p:txBody>
          <a:bodyPr wrap="square" rtlCol="0">
            <a:spAutoFit/>
          </a:bodyPr>
          <a:lstStyle/>
          <a:p>
            <a:r>
              <a:rPr lang="en-IN" sz="1350" dirty="0">
                <a:solidFill>
                  <a:srgbClr val="414291"/>
                </a:solidFill>
                <a:effectLst/>
                <a:latin typeface="Montserrat" panose="00000500000000000000" pitchFamily="2" charset="0"/>
                <a:ea typeface="Times New Roman" panose="02020603050405020304" pitchFamily="18" charset="0"/>
              </a:rPr>
              <a:t>Introduction</a:t>
            </a:r>
            <a:br>
              <a:rPr lang="en-IN" sz="1350" b="1" dirty="0">
                <a:solidFill>
                  <a:srgbClr val="222222"/>
                </a:solidFill>
                <a:effectLst/>
                <a:latin typeface="Montserrat" panose="00000500000000000000" pitchFamily="2" charset="0"/>
                <a:ea typeface="Times New Roman" panose="02020603050405020304" pitchFamily="18" charset="0"/>
              </a:rPr>
            </a:br>
            <a:r>
              <a:rPr lang="en-IN" sz="1350" dirty="0">
                <a:solidFill>
                  <a:srgbClr val="222222"/>
                </a:solidFill>
                <a:effectLst/>
                <a:latin typeface="Montserrat" panose="00000500000000000000" pitchFamily="2" charset="0"/>
                <a:ea typeface="Times New Roman" panose="02020603050405020304" pitchFamily="18" charset="0"/>
              </a:rPr>
              <a:t>In the dynamic landscape of India's railway sector, CALGAS emerges as a visionary powerhouse, contributing to the nation's relentless pursuit of modernization and self-sufficiency. As a conglomerate with a steadfast commitment to innovation, CALGAS has cemented its position as a key player in the rail industry, catalyzing transformative change through strategic partnerships, impeccable quality, and a profound dedication to India's railway ecosystem.</a:t>
            </a:r>
            <a:br>
              <a:rPr lang="en-IN" sz="1350" dirty="0">
                <a:solidFill>
                  <a:srgbClr val="222222"/>
                </a:solidFill>
                <a:effectLst/>
                <a:latin typeface="Montserrat" panose="00000500000000000000" pitchFamily="2" charset="0"/>
                <a:ea typeface="Times New Roman" panose="02020603050405020304" pitchFamily="18" charset="0"/>
              </a:rPr>
            </a:b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414291"/>
                </a:solidFill>
                <a:latin typeface="Montserrat" panose="00000500000000000000" pitchFamily="2" charset="0"/>
              </a:rPr>
              <a:t>Onboarding New OEMs and Manufacturers</a:t>
            </a: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222222"/>
                </a:solidFill>
                <a:effectLst/>
                <a:latin typeface="Montserrat" panose="00000500000000000000" pitchFamily="2" charset="0"/>
                <a:ea typeface="Times New Roman" panose="02020603050405020304" pitchFamily="18" charset="0"/>
              </a:rPr>
              <a:t>CALGAS has established itself as a vital conduit for Original Equipment Manufacturers (OEMs) and manufacturers aiming to navigate the labyrinth of the Indian railways. By facilitating the entry of these companies into the Indian railway ecosystem, CALGAS is not only fostering long-term business relationships but also fortifying the railways' resilience with an infusion of fresh talent and cutting-edge solutions. This collaborative endeavour signifies a significant step towards a more efficient and technologically advanced rail network.</a:t>
            </a:r>
            <a:br>
              <a:rPr lang="en-IN" sz="1350" dirty="0">
                <a:solidFill>
                  <a:srgbClr val="222222"/>
                </a:solidFill>
                <a:effectLst/>
                <a:latin typeface="Montserrat" panose="00000500000000000000" pitchFamily="2" charset="0"/>
                <a:ea typeface="Times New Roman" panose="02020603050405020304" pitchFamily="18" charset="0"/>
              </a:rPr>
            </a:br>
            <a:br>
              <a:rPr lang="en-IN" sz="1350" dirty="0">
                <a:solidFill>
                  <a:srgbClr val="414291"/>
                </a:solidFill>
                <a:latin typeface="Montserrat" panose="00000500000000000000" pitchFamily="2" charset="0"/>
              </a:rPr>
            </a:br>
            <a:r>
              <a:rPr lang="en-IN" sz="1350" dirty="0">
                <a:solidFill>
                  <a:srgbClr val="414291"/>
                </a:solidFill>
                <a:latin typeface="Montserrat" panose="00000500000000000000" pitchFamily="2" charset="0"/>
              </a:rPr>
              <a:t>Supporting Product Introduction and Techno-Commercial Assistance</a:t>
            </a: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222222"/>
                </a:solidFill>
                <a:effectLst/>
                <a:latin typeface="Montserrat" panose="00000500000000000000" pitchFamily="2" charset="0"/>
                <a:ea typeface="Times New Roman" panose="02020603050405020304" pitchFamily="18" charset="0"/>
              </a:rPr>
              <a:t>The CALGAS role extends beyond mere introduction; it encompasses a comprehensive commitment to its partners' success. By offering unwavering support in introducing new products to the railways, we ensures that the transformative potential of these innovations reaches their maximum audience. Furthermore, CALGAS provides essential techno-commercial support, guiding these companies through the intricacies of the Indian railways market, ensuring that their offerings align seamlessly with the railways' unique needs.</a:t>
            </a:r>
            <a:br>
              <a:rPr lang="en-IN" sz="1350" dirty="0">
                <a:solidFill>
                  <a:srgbClr val="222222"/>
                </a:solidFill>
                <a:effectLst/>
                <a:latin typeface="Montserrat" panose="00000500000000000000" pitchFamily="2" charset="0"/>
                <a:ea typeface="Times New Roman" panose="02020603050405020304" pitchFamily="18" charset="0"/>
              </a:rPr>
            </a:b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414291"/>
                </a:solidFill>
                <a:effectLst/>
                <a:latin typeface="Montserrat" panose="00000500000000000000" pitchFamily="2" charset="0"/>
                <a:ea typeface="Times New Roman" panose="02020603050405020304" pitchFamily="18" charset="0"/>
              </a:rPr>
              <a:t>Championing 'Make in India' and '</a:t>
            </a:r>
            <a:r>
              <a:rPr lang="en-IN" sz="1350" dirty="0" err="1">
                <a:solidFill>
                  <a:srgbClr val="414291"/>
                </a:solidFill>
                <a:effectLst/>
                <a:latin typeface="Montserrat" panose="00000500000000000000" pitchFamily="2" charset="0"/>
                <a:ea typeface="Times New Roman" panose="02020603050405020304" pitchFamily="18" charset="0"/>
              </a:rPr>
              <a:t>Aatma</a:t>
            </a:r>
            <a:r>
              <a:rPr lang="en-IN" sz="1350" dirty="0">
                <a:solidFill>
                  <a:srgbClr val="414291"/>
                </a:solidFill>
                <a:effectLst/>
                <a:latin typeface="Montserrat" panose="00000500000000000000" pitchFamily="2" charset="0"/>
                <a:ea typeface="Times New Roman" panose="02020603050405020304" pitchFamily="18" charset="0"/>
              </a:rPr>
              <a:t> Nirbhar Bharat' Initiatives</a:t>
            </a: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222222"/>
                </a:solidFill>
                <a:effectLst/>
                <a:latin typeface="Montserrat" panose="00000500000000000000" pitchFamily="2" charset="0"/>
                <a:ea typeface="Times New Roman" panose="02020603050405020304" pitchFamily="18" charset="0"/>
              </a:rPr>
              <a:t>CALGAS contributions to 'Make in India' and '</a:t>
            </a:r>
            <a:r>
              <a:rPr lang="en-IN" sz="1350" dirty="0" err="1">
                <a:solidFill>
                  <a:srgbClr val="222222"/>
                </a:solidFill>
                <a:effectLst/>
                <a:latin typeface="Montserrat" panose="00000500000000000000" pitchFamily="2" charset="0"/>
                <a:ea typeface="Times New Roman" panose="02020603050405020304" pitchFamily="18" charset="0"/>
              </a:rPr>
              <a:t>Aatma</a:t>
            </a:r>
            <a:r>
              <a:rPr lang="en-IN" sz="1350" dirty="0">
                <a:solidFill>
                  <a:srgbClr val="222222"/>
                </a:solidFill>
                <a:effectLst/>
                <a:latin typeface="Montserrat" panose="00000500000000000000" pitchFamily="2" charset="0"/>
                <a:ea typeface="Times New Roman" panose="02020603050405020304" pitchFamily="18" charset="0"/>
              </a:rPr>
              <a:t> Nirbhar Bharat' initiatives are a testament to its dedication to fostering self-reliance and self-sufficiency in the Indian railway sector. By facilitating the entry of new players into the railway ecosystem, CALGAS plays a pivotal role in strengthening the domestic manufacturing sector. This alignment with the government's vision underscores the company's role in shaping the future of India's railways.</a:t>
            </a:r>
            <a:br>
              <a:rPr lang="en-IN" sz="1350" dirty="0">
                <a:solidFill>
                  <a:srgbClr val="222222"/>
                </a:solidFill>
                <a:effectLst/>
                <a:latin typeface="Montserrat" panose="00000500000000000000" pitchFamily="2" charset="0"/>
                <a:ea typeface="Times New Roman" panose="02020603050405020304" pitchFamily="18" charset="0"/>
              </a:rPr>
            </a:br>
            <a:br>
              <a:rPr lang="en-IN" sz="1350" dirty="0">
                <a:solidFill>
                  <a:srgbClr val="222222"/>
                </a:solidFill>
                <a:effectLst/>
                <a:latin typeface="Montserrat" panose="00000500000000000000" pitchFamily="2" charset="0"/>
                <a:ea typeface="Times New Roman" panose="02020603050405020304" pitchFamily="18" charset="0"/>
              </a:rPr>
            </a:br>
            <a:r>
              <a:rPr lang="en-IN" sz="1350" dirty="0">
                <a:solidFill>
                  <a:srgbClr val="222222"/>
                </a:solidFill>
                <a:effectLst/>
                <a:latin typeface="Montserrat" panose="00000500000000000000" pitchFamily="2" charset="0"/>
                <a:ea typeface="Times New Roman" panose="02020603050405020304" pitchFamily="18" charset="0"/>
              </a:rPr>
              <a:t>In the realm of India's railway industry, CALGAS is not just a corporate entity; it is a driving force behind progress and transformation. With its focus on enabling new entrants, introducing innovative products, and aligning with the 'Make in India' and '</a:t>
            </a:r>
            <a:r>
              <a:rPr lang="en-IN" sz="1350" dirty="0" err="1">
                <a:solidFill>
                  <a:srgbClr val="222222"/>
                </a:solidFill>
                <a:effectLst/>
                <a:latin typeface="Montserrat" panose="00000500000000000000" pitchFamily="2" charset="0"/>
                <a:ea typeface="Times New Roman" panose="02020603050405020304" pitchFamily="18" charset="0"/>
              </a:rPr>
              <a:t>Aatma</a:t>
            </a:r>
            <a:r>
              <a:rPr lang="en-IN" sz="1350" dirty="0">
                <a:solidFill>
                  <a:srgbClr val="222222"/>
                </a:solidFill>
                <a:effectLst/>
                <a:latin typeface="Montserrat" panose="00000500000000000000" pitchFamily="2" charset="0"/>
                <a:ea typeface="Times New Roman" panose="02020603050405020304" pitchFamily="18" charset="0"/>
              </a:rPr>
              <a:t> Nirbhar Bharat' initiatives, the group embodies the spirit of collaborative growth, driving India's railways towards a brighter, more self-sufficient future</a:t>
            </a:r>
            <a:endParaRPr lang="en-IN" sz="1350" dirty="0">
              <a:latin typeface="Montserrat" panose="00000500000000000000" pitchFamily="2" charset="0"/>
            </a:endParaRPr>
          </a:p>
        </p:txBody>
      </p:sp>
      <p:sp>
        <p:nvSpPr>
          <p:cNvPr id="4" name="Flowchart: Manual Input 3">
            <a:extLst>
              <a:ext uri="{FF2B5EF4-FFF2-40B4-BE49-F238E27FC236}">
                <a16:creationId xmlns:a16="http://schemas.microsoft.com/office/drawing/2014/main" id="{4EEF72A6-15E4-E733-4947-F4EB93C159EA}"/>
              </a:ext>
            </a:extLst>
          </p:cNvPr>
          <p:cNvSpPr/>
          <p:nvPr/>
        </p:nvSpPr>
        <p:spPr>
          <a:xfrm>
            <a:off x="0" y="651052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Flowchart: Manual Input 5">
            <a:extLst>
              <a:ext uri="{FF2B5EF4-FFF2-40B4-BE49-F238E27FC236}">
                <a16:creationId xmlns:a16="http://schemas.microsoft.com/office/drawing/2014/main" id="{C38D0C8C-E620-032C-2E33-F79EAC83DE58}"/>
              </a:ext>
            </a:extLst>
          </p:cNvPr>
          <p:cNvSpPr/>
          <p:nvPr/>
        </p:nvSpPr>
        <p:spPr>
          <a:xfrm flipH="1">
            <a:off x="5663184" y="6510528"/>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425543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5125" y="137508"/>
            <a:ext cx="10830437" cy="769441"/>
          </a:xfrm>
          <a:prstGeom prst="rect">
            <a:avLst/>
          </a:prstGeom>
          <a:noFill/>
        </p:spPr>
        <p:txBody>
          <a:bodyPr wrap="square" lIns="91440" tIns="45720" rIns="91440" bIns="45720">
            <a:spAutoFit/>
          </a:bodyPr>
          <a:lstStyle/>
          <a:p>
            <a:pPr algn="ctr"/>
            <a:r>
              <a:rPr lang="en-US" sz="4400" dirty="0">
                <a:ln w="0"/>
                <a:solidFill>
                  <a:srgbClr val="414291"/>
                </a:solidFill>
                <a:latin typeface="Montserrat" panose="00000500000000000000" pitchFamily="2" charset="0"/>
              </a:rPr>
              <a:t>OUR CORE TEAM</a:t>
            </a:r>
          </a:p>
        </p:txBody>
      </p:sp>
      <p:sp>
        <p:nvSpPr>
          <p:cNvPr id="4" name="TextBox 3"/>
          <p:cNvSpPr txBox="1"/>
          <p:nvPr/>
        </p:nvSpPr>
        <p:spPr>
          <a:xfrm>
            <a:off x="664143" y="4857145"/>
            <a:ext cx="2637322" cy="646331"/>
          </a:xfrm>
          <a:prstGeom prst="rect">
            <a:avLst/>
          </a:prstGeom>
          <a:noFill/>
        </p:spPr>
        <p:txBody>
          <a:bodyPr wrap="square" rtlCol="0">
            <a:spAutoFit/>
          </a:bodyPr>
          <a:lstStyle/>
          <a:p>
            <a:pPr algn="ctr"/>
            <a:r>
              <a:rPr lang="en-IN" b="1" dirty="0">
                <a:latin typeface="Book Antiqua" panose="02040602050305030304" pitchFamily="18" charset="0"/>
              </a:rPr>
              <a:t>Bimal Kumar Dugar </a:t>
            </a:r>
          </a:p>
          <a:p>
            <a:pPr algn="ctr"/>
            <a:r>
              <a:rPr lang="en-IN" dirty="0">
                <a:latin typeface="Book Antiqua" panose="02040602050305030304" pitchFamily="18" charset="0"/>
              </a:rPr>
              <a:t>CEO</a:t>
            </a:r>
          </a:p>
        </p:txBody>
      </p:sp>
      <p:sp>
        <p:nvSpPr>
          <p:cNvPr id="7" name="TextBox 6"/>
          <p:cNvSpPr txBox="1"/>
          <p:nvPr/>
        </p:nvSpPr>
        <p:spPr>
          <a:xfrm>
            <a:off x="4906974" y="4872783"/>
            <a:ext cx="2637322" cy="646331"/>
          </a:xfrm>
          <a:prstGeom prst="rect">
            <a:avLst/>
          </a:prstGeom>
          <a:noFill/>
        </p:spPr>
        <p:txBody>
          <a:bodyPr wrap="square" rtlCol="0">
            <a:spAutoFit/>
          </a:bodyPr>
          <a:lstStyle/>
          <a:p>
            <a:pPr algn="ctr"/>
            <a:r>
              <a:rPr lang="en-IN" b="1" dirty="0">
                <a:latin typeface="Book Antiqua" panose="02040602050305030304" pitchFamily="18" charset="0"/>
              </a:rPr>
              <a:t>Santosh Kumar Bothra</a:t>
            </a:r>
          </a:p>
          <a:p>
            <a:pPr algn="ctr"/>
            <a:r>
              <a:rPr lang="en-IN" dirty="0">
                <a:latin typeface="Book Antiqua" panose="02040602050305030304" pitchFamily="18" charset="0"/>
              </a:rPr>
              <a:t>Director</a:t>
            </a:r>
          </a:p>
        </p:txBody>
      </p:sp>
      <p:sp>
        <p:nvSpPr>
          <p:cNvPr id="9" name="TextBox 8"/>
          <p:cNvSpPr txBox="1"/>
          <p:nvPr/>
        </p:nvSpPr>
        <p:spPr>
          <a:xfrm>
            <a:off x="8603174" y="4857145"/>
            <a:ext cx="2637322" cy="646331"/>
          </a:xfrm>
          <a:prstGeom prst="rect">
            <a:avLst/>
          </a:prstGeom>
          <a:noFill/>
        </p:spPr>
        <p:txBody>
          <a:bodyPr wrap="square" rtlCol="0">
            <a:spAutoFit/>
          </a:bodyPr>
          <a:lstStyle/>
          <a:p>
            <a:pPr algn="ctr"/>
            <a:r>
              <a:rPr lang="en-IN" b="1" dirty="0">
                <a:latin typeface="Book Antiqua" panose="02040602050305030304" pitchFamily="18" charset="0"/>
              </a:rPr>
              <a:t>Pankaj Dugar</a:t>
            </a:r>
          </a:p>
          <a:p>
            <a:pPr algn="ctr"/>
            <a:r>
              <a:rPr lang="en-IN" dirty="0">
                <a:latin typeface="Book Antiqua" panose="02040602050305030304" pitchFamily="18" charset="0"/>
              </a:rPr>
              <a:t>MARKETING HEAD</a:t>
            </a:r>
          </a:p>
        </p:txBody>
      </p:sp>
      <p:pic>
        <p:nvPicPr>
          <p:cNvPr id="1026" name="Picture 2" descr="Profile photo of Bimal Kumar Dug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373" y="1341882"/>
            <a:ext cx="3530901" cy="35309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Profile photo of Santosh Both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4718" y="1341881"/>
            <a:ext cx="3530901" cy="35309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6851" t="7205" r="7246" b="5312"/>
          <a:stretch/>
        </p:blipFill>
        <p:spPr>
          <a:xfrm>
            <a:off x="8553996" y="1337911"/>
            <a:ext cx="2918606" cy="35348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owchart: Manual Input 2">
            <a:extLst>
              <a:ext uri="{FF2B5EF4-FFF2-40B4-BE49-F238E27FC236}">
                <a16:creationId xmlns:a16="http://schemas.microsoft.com/office/drawing/2014/main" id="{29F5DA36-054F-34C9-B4EA-B984A70B682A}"/>
              </a:ext>
            </a:extLst>
          </p:cNvPr>
          <p:cNvSpPr/>
          <p:nvPr/>
        </p:nvSpPr>
        <p:spPr>
          <a:xfrm>
            <a:off x="0" y="651052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Flowchart: Manual Input 5">
            <a:extLst>
              <a:ext uri="{FF2B5EF4-FFF2-40B4-BE49-F238E27FC236}">
                <a16:creationId xmlns:a16="http://schemas.microsoft.com/office/drawing/2014/main" id="{B0D54C7D-1C4A-04ED-A7F8-4DF5CB245193}"/>
              </a:ext>
            </a:extLst>
          </p:cNvPr>
          <p:cNvSpPr/>
          <p:nvPr/>
        </p:nvSpPr>
        <p:spPr>
          <a:xfrm flipH="1">
            <a:off x="5663184" y="6510528"/>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8731905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5125" y="137508"/>
            <a:ext cx="10830437" cy="646331"/>
          </a:xfrm>
          <a:prstGeom prst="rect">
            <a:avLst/>
          </a:prstGeom>
          <a:noFill/>
        </p:spPr>
        <p:txBody>
          <a:bodyPr wrap="square" lIns="91440" tIns="45720" rIns="91440" bIns="45720">
            <a:spAutoFit/>
          </a:bodyPr>
          <a:lstStyle/>
          <a:p>
            <a:pPr algn="ctr"/>
            <a:r>
              <a:rPr lang="en-US" sz="3600" dirty="0">
                <a:ln w="0"/>
                <a:solidFill>
                  <a:srgbClr val="414291"/>
                </a:solidFill>
                <a:latin typeface="Montserrat" panose="00000500000000000000" pitchFamily="2" charset="0"/>
              </a:rPr>
              <a:t>INDUSTRIES WE SERVE</a:t>
            </a:r>
          </a:p>
        </p:txBody>
      </p:sp>
      <p:sp>
        <p:nvSpPr>
          <p:cNvPr id="5" name="Rectangle: Rounded Corners 4">
            <a:extLst>
              <a:ext uri="{FF2B5EF4-FFF2-40B4-BE49-F238E27FC236}">
                <a16:creationId xmlns:a16="http://schemas.microsoft.com/office/drawing/2014/main" id="{FA40DCB3-CD41-D143-1515-5B23D17B5557}"/>
              </a:ext>
            </a:extLst>
          </p:cNvPr>
          <p:cNvSpPr/>
          <p:nvPr/>
        </p:nvSpPr>
        <p:spPr>
          <a:xfrm>
            <a:off x="704087" y="1115568"/>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dirty="0">
                <a:solidFill>
                  <a:srgbClr val="8C8C8D"/>
                </a:solidFill>
                <a:latin typeface="Montserrat" panose="00000500000000000000" pitchFamily="2" charset="0"/>
              </a:rPr>
              <a:t>RAILWAYS</a:t>
            </a:r>
          </a:p>
        </p:txBody>
      </p:sp>
      <p:pic>
        <p:nvPicPr>
          <p:cNvPr id="6" name="Picture 2" descr="Freight Locomotives Approved for 120km/h Operations in India | Railway-News">
            <a:extLst>
              <a:ext uri="{FF2B5EF4-FFF2-40B4-BE49-F238E27FC236}">
                <a16:creationId xmlns:a16="http://schemas.microsoft.com/office/drawing/2014/main" id="{78364DC7-E21C-389B-BB54-8498B93450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874" y="1245486"/>
            <a:ext cx="2743081" cy="168973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46B123C7-FFCF-0B08-9F51-DE34A7281F97}"/>
              </a:ext>
            </a:extLst>
          </p:cNvPr>
          <p:cNvSpPr/>
          <p:nvPr/>
        </p:nvSpPr>
        <p:spPr>
          <a:xfrm>
            <a:off x="4512564" y="1115568"/>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dirty="0">
                <a:solidFill>
                  <a:srgbClr val="8C8C8D"/>
                </a:solidFill>
                <a:latin typeface="Montserrat" panose="00000500000000000000" pitchFamily="2" charset="0"/>
              </a:rPr>
              <a:t>POWER ENERGY</a:t>
            </a:r>
          </a:p>
        </p:txBody>
      </p:sp>
      <p:sp>
        <p:nvSpPr>
          <p:cNvPr id="9" name="Rectangle: Rounded Corners 8">
            <a:extLst>
              <a:ext uri="{FF2B5EF4-FFF2-40B4-BE49-F238E27FC236}">
                <a16:creationId xmlns:a16="http://schemas.microsoft.com/office/drawing/2014/main" id="{09C9B02A-97D7-D138-730D-5A7CCC4BB4CC}"/>
              </a:ext>
            </a:extLst>
          </p:cNvPr>
          <p:cNvSpPr/>
          <p:nvPr/>
        </p:nvSpPr>
        <p:spPr>
          <a:xfrm>
            <a:off x="8321041" y="1115568"/>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dirty="0">
                <a:solidFill>
                  <a:srgbClr val="8C8C8D"/>
                </a:solidFill>
                <a:latin typeface="Montserrat" panose="00000500000000000000" pitchFamily="2" charset="0"/>
              </a:rPr>
              <a:t>E MOBILITY </a:t>
            </a:r>
          </a:p>
        </p:txBody>
      </p:sp>
      <p:pic>
        <p:nvPicPr>
          <p:cNvPr id="2056" name="Picture 8" descr="UK electric car sales surge: EVs now capture 20% of market in  record-breaking streak | Regit">
            <a:extLst>
              <a:ext uri="{FF2B5EF4-FFF2-40B4-BE49-F238E27FC236}">
                <a16:creationId xmlns:a16="http://schemas.microsoft.com/office/drawing/2014/main" id="{E48301D2-C8AD-E294-BD08-AB651F97FA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2194" y="1306449"/>
            <a:ext cx="2800350" cy="16287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356AF29D-72FE-5755-860F-38BCBFBDC1BB}"/>
              </a:ext>
            </a:extLst>
          </p:cNvPr>
          <p:cNvSpPr/>
          <p:nvPr/>
        </p:nvSpPr>
        <p:spPr>
          <a:xfrm>
            <a:off x="594299" y="3684876"/>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sz="1600" dirty="0">
                <a:solidFill>
                  <a:srgbClr val="8C8C8D"/>
                </a:solidFill>
                <a:latin typeface="Montserrat" panose="00000500000000000000" pitchFamily="2" charset="0"/>
              </a:rPr>
              <a:t>INDUCTION INDUSTRIES</a:t>
            </a:r>
          </a:p>
        </p:txBody>
      </p:sp>
      <p:pic>
        <p:nvPicPr>
          <p:cNvPr id="2058" name="Picture 10" descr="Energy Sector Budget 2024: Expectations for Energy Sector Reforms in the  Budget 2024, ET EnergyWorld">
            <a:extLst>
              <a:ext uri="{FF2B5EF4-FFF2-40B4-BE49-F238E27FC236}">
                <a16:creationId xmlns:a16="http://schemas.microsoft.com/office/drawing/2014/main" id="{FC593B2E-1C8D-8394-76B6-7FCDA9E8F4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2351" y="1201641"/>
            <a:ext cx="2743081" cy="177742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Automotive Induction Heater, Induction Heating Machine For Automotive  Industry">
            <a:extLst>
              <a:ext uri="{FF2B5EF4-FFF2-40B4-BE49-F238E27FC236}">
                <a16:creationId xmlns:a16="http://schemas.microsoft.com/office/drawing/2014/main" id="{79C3A8D7-EFB1-3F13-7B7E-23DD6FA63F4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874" y="3760946"/>
            <a:ext cx="2578550" cy="177678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12">
            <a:extLst>
              <a:ext uri="{FF2B5EF4-FFF2-40B4-BE49-F238E27FC236}">
                <a16:creationId xmlns:a16="http://schemas.microsoft.com/office/drawing/2014/main" id="{67A0878F-A06D-5566-916C-6FA9DBB1B8E4}"/>
              </a:ext>
            </a:extLst>
          </p:cNvPr>
          <p:cNvSpPr/>
          <p:nvPr/>
        </p:nvSpPr>
        <p:spPr>
          <a:xfrm>
            <a:off x="4512564" y="3684876"/>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dirty="0">
                <a:solidFill>
                  <a:srgbClr val="8C8C8D"/>
                </a:solidFill>
                <a:latin typeface="Montserrat" panose="00000500000000000000" pitchFamily="2" charset="0"/>
              </a:rPr>
              <a:t>HIGH VOLTAGE</a:t>
            </a:r>
          </a:p>
        </p:txBody>
      </p:sp>
      <p:pic>
        <p:nvPicPr>
          <p:cNvPr id="2062" name="Picture 14" descr="Benefits of Higher Voltage in Electrical Installations - NY Engineers">
            <a:extLst>
              <a:ext uri="{FF2B5EF4-FFF2-40B4-BE49-F238E27FC236}">
                <a16:creationId xmlns:a16="http://schemas.microsoft.com/office/drawing/2014/main" id="{2822AE9C-6604-A742-E04F-A539A2DCC3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7156" y="3776472"/>
            <a:ext cx="2688276" cy="179218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722D7025-95C7-FF7B-4B57-421B2A10807D}"/>
              </a:ext>
            </a:extLst>
          </p:cNvPr>
          <p:cNvSpPr/>
          <p:nvPr/>
        </p:nvSpPr>
        <p:spPr>
          <a:xfrm>
            <a:off x="8321041" y="3684876"/>
            <a:ext cx="2962656" cy="215798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a:p>
            <a:pPr algn="ctr"/>
            <a:endParaRPr lang="en-IN" dirty="0"/>
          </a:p>
          <a:p>
            <a:pPr algn="ctr"/>
            <a:endParaRPr lang="en-IN" dirty="0"/>
          </a:p>
          <a:p>
            <a:pPr algn="ctr"/>
            <a:endParaRPr lang="en-IN" dirty="0"/>
          </a:p>
          <a:p>
            <a:pPr algn="ctr"/>
            <a:endParaRPr lang="en-IN" dirty="0"/>
          </a:p>
          <a:p>
            <a:pPr algn="ctr"/>
            <a:endParaRPr lang="en-IN" dirty="0"/>
          </a:p>
          <a:p>
            <a:pPr algn="ctr"/>
            <a:endParaRPr lang="en-IN" b="1" dirty="0">
              <a:solidFill>
                <a:srgbClr val="8C8C8D"/>
              </a:solidFill>
            </a:endParaRPr>
          </a:p>
          <a:p>
            <a:pPr algn="ctr"/>
            <a:r>
              <a:rPr lang="en-IN" dirty="0">
                <a:solidFill>
                  <a:srgbClr val="8C8C8D"/>
                </a:solidFill>
                <a:latin typeface="Montserrat" panose="00000500000000000000" pitchFamily="2" charset="0"/>
              </a:rPr>
              <a:t>REAL STATE</a:t>
            </a:r>
          </a:p>
        </p:txBody>
      </p:sp>
      <p:pic>
        <p:nvPicPr>
          <p:cNvPr id="2064" name="Picture 16" descr="Real Estate - Industry Overview, Types of Real Estate, Careers">
            <a:extLst>
              <a:ext uri="{FF2B5EF4-FFF2-40B4-BE49-F238E27FC236}">
                <a16:creationId xmlns:a16="http://schemas.microsoft.com/office/drawing/2014/main" id="{714624B2-0AA9-8F78-2D84-7799BB77D37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48500" y="3837016"/>
            <a:ext cx="2707737" cy="1624642"/>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Manual Input 1">
            <a:extLst>
              <a:ext uri="{FF2B5EF4-FFF2-40B4-BE49-F238E27FC236}">
                <a16:creationId xmlns:a16="http://schemas.microsoft.com/office/drawing/2014/main" id="{B615AD56-ECD7-B143-D612-2933DD18D0E1}"/>
              </a:ext>
            </a:extLst>
          </p:cNvPr>
          <p:cNvSpPr/>
          <p:nvPr/>
        </p:nvSpPr>
        <p:spPr>
          <a:xfrm>
            <a:off x="0" y="651052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Flowchart: Manual Input 2">
            <a:extLst>
              <a:ext uri="{FF2B5EF4-FFF2-40B4-BE49-F238E27FC236}">
                <a16:creationId xmlns:a16="http://schemas.microsoft.com/office/drawing/2014/main" id="{5D130B89-8CF0-4E50-FB04-2D5D09F2F1C6}"/>
              </a:ext>
            </a:extLst>
          </p:cNvPr>
          <p:cNvSpPr/>
          <p:nvPr/>
        </p:nvSpPr>
        <p:spPr>
          <a:xfrm flipH="1">
            <a:off x="5663184" y="6510528"/>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722750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63964" y="714925"/>
            <a:ext cx="2810385" cy="369332"/>
          </a:xfrm>
          <a:prstGeom prst="rect">
            <a:avLst/>
          </a:prstGeom>
        </p:spPr>
        <p:txBody>
          <a:bodyPr wrap="none">
            <a:spAutoFit/>
          </a:bodyPr>
          <a:lstStyle/>
          <a:p>
            <a:r>
              <a:rPr lang="en-IN" dirty="0">
                <a:solidFill>
                  <a:srgbClr val="444444"/>
                </a:solidFill>
                <a:latin typeface="Montserrat" panose="00000500000000000000" pitchFamily="2" charset="0"/>
              </a:rPr>
              <a:t>Private &amp; Public Sector</a:t>
            </a:r>
          </a:p>
        </p:txBody>
      </p:sp>
      <p:pic>
        <p:nvPicPr>
          <p:cNvPr id="2119" name="Picture 71" descr="Electrical Monitor :: CG adopts a new logo for brand identi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043" y="1170811"/>
            <a:ext cx="813606" cy="918742"/>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ind Rectifiers Ltd (@Hirect) | Twit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4128" y="1108227"/>
            <a:ext cx="1078129" cy="991879"/>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Autometers Alliance Ltd | LinkedIn"/>
          <p:cNvPicPr>
            <a:picLocks noChangeAspect="1" noChangeArrowheads="1"/>
          </p:cNvPicPr>
          <p:nvPr/>
        </p:nvPicPr>
        <p:blipFill rotWithShape="1">
          <a:blip r:embed="rId4">
            <a:extLst>
              <a:ext uri="{28A0092B-C50C-407E-A947-70E740481C1C}">
                <a14:useLocalDpi xmlns:a14="http://schemas.microsoft.com/office/drawing/2010/main" val="0"/>
              </a:ext>
            </a:extLst>
          </a:blip>
          <a:srcRect l="-2609" t="28044" r="2609" b="29174"/>
          <a:stretch/>
        </p:blipFill>
        <p:spPr bwMode="auto">
          <a:xfrm>
            <a:off x="2366192" y="1345135"/>
            <a:ext cx="1740001" cy="74441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lients"/>
          <p:cNvPicPr>
            <a:picLocks noChangeAspect="1" noChangeArrowheads="1"/>
          </p:cNvPicPr>
          <p:nvPr/>
        </p:nvPicPr>
        <p:blipFill rotWithShape="1">
          <a:blip r:embed="rId5">
            <a:extLst>
              <a:ext uri="{28A0092B-C50C-407E-A947-70E740481C1C}">
                <a14:useLocalDpi xmlns:a14="http://schemas.microsoft.com/office/drawing/2010/main" val="0"/>
              </a:ext>
            </a:extLst>
          </a:blip>
          <a:srcRect l="17754" t="18146" r="21029" b="22028"/>
          <a:stretch/>
        </p:blipFill>
        <p:spPr bwMode="auto">
          <a:xfrm>
            <a:off x="4109697" y="879118"/>
            <a:ext cx="1292667" cy="126328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River Engineering Pvt Ltd | LinkedIn"/>
          <p:cNvPicPr>
            <a:picLocks noChangeAspect="1" noChangeArrowheads="1"/>
          </p:cNvPicPr>
          <p:nvPr/>
        </p:nvPicPr>
        <p:blipFill rotWithShape="1">
          <a:blip r:embed="rId6">
            <a:extLst>
              <a:ext uri="{28A0092B-C50C-407E-A947-70E740481C1C}">
                <a14:useLocalDpi xmlns:a14="http://schemas.microsoft.com/office/drawing/2010/main" val="0"/>
              </a:ext>
            </a:extLst>
          </a:blip>
          <a:srcRect t="20943" b="22187"/>
          <a:stretch/>
        </p:blipFill>
        <p:spPr bwMode="auto">
          <a:xfrm>
            <a:off x="5517989" y="1132428"/>
            <a:ext cx="1905000" cy="1083366"/>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StesaLIT Limited: Contact us for electrical products | StesaLI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6678" y="1298084"/>
            <a:ext cx="1714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BHEL में 10वीं पास के लिए नौकरियां - govt jobs recruitment in bhel - AajTa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21641" y="1416006"/>
            <a:ext cx="1198887" cy="674374"/>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Kontact Consortium India Pvt Ltd"/>
          <p:cNvPicPr>
            <a:picLocks noChangeAspect="1" noChangeArrowheads="1"/>
          </p:cNvPicPr>
          <p:nvPr/>
        </p:nvPicPr>
        <p:blipFill rotWithShape="1">
          <a:blip r:embed="rId9">
            <a:extLst>
              <a:ext uri="{28A0092B-C50C-407E-A947-70E740481C1C}">
                <a14:useLocalDpi xmlns:a14="http://schemas.microsoft.com/office/drawing/2010/main" val="0"/>
              </a:ext>
            </a:extLst>
          </a:blip>
          <a:srcRect r="67230" b="1552"/>
          <a:stretch/>
        </p:blipFill>
        <p:spPr bwMode="auto">
          <a:xfrm>
            <a:off x="212043" y="2280759"/>
            <a:ext cx="2269573" cy="630689"/>
          </a:xfrm>
          <a:prstGeom prst="rect">
            <a:avLst/>
          </a:prstGeom>
          <a:noFill/>
          <a:extLst>
            <a:ext uri="{909E8E84-426E-40DD-AFC4-6F175D3DCCD1}">
              <a14:hiddenFill xmlns:a14="http://schemas.microsoft.com/office/drawing/2010/main">
                <a:solidFill>
                  <a:srgbClr val="FFFFFF"/>
                </a:solidFill>
              </a14:hiddenFill>
            </a:ext>
          </a:extLst>
        </p:spPr>
      </p:pic>
      <p:pic>
        <p:nvPicPr>
          <p:cNvPr id="14352" name="Picture 16" descr="Disaileco es Baumer en España - Distribuidor Preferent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48994" y="2250410"/>
            <a:ext cx="1915906" cy="744418"/>
          </a:xfrm>
          <a:prstGeom prst="rect">
            <a:avLst/>
          </a:prstGeom>
          <a:noFill/>
          <a:extLst>
            <a:ext uri="{909E8E84-426E-40DD-AFC4-6F175D3DCCD1}">
              <a14:hiddenFill xmlns:a14="http://schemas.microsoft.com/office/drawing/2010/main">
                <a:solidFill>
                  <a:srgbClr val="FFFFFF"/>
                </a:solidFill>
              </a14:hiddenFill>
            </a:ext>
          </a:extLst>
        </p:spPr>
      </p:pic>
      <p:pic>
        <p:nvPicPr>
          <p:cNvPr id="14354" name="Picture 18" descr="SriKrishnatech | Ho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64900" y="2219808"/>
            <a:ext cx="1653326" cy="752590"/>
          </a:xfrm>
          <a:prstGeom prst="rect">
            <a:avLst/>
          </a:prstGeom>
          <a:noFill/>
          <a:extLst>
            <a:ext uri="{909E8E84-426E-40DD-AFC4-6F175D3DCCD1}">
              <a14:hiddenFill xmlns:a14="http://schemas.microsoft.com/office/drawing/2010/main">
                <a:solidFill>
                  <a:srgbClr val="FFFFFF"/>
                </a:solidFill>
              </a14:hiddenFill>
            </a:ext>
          </a:extLst>
        </p:spPr>
      </p:pic>
      <p:pic>
        <p:nvPicPr>
          <p:cNvPr id="14356" name="Picture 20" descr="Kay So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14527" y="2414928"/>
            <a:ext cx="1819605" cy="386666"/>
          </a:xfrm>
          <a:prstGeom prst="rect">
            <a:avLst/>
          </a:prstGeom>
          <a:noFill/>
          <a:extLst>
            <a:ext uri="{909E8E84-426E-40DD-AFC4-6F175D3DCCD1}">
              <a14:hiddenFill xmlns:a14="http://schemas.microsoft.com/office/drawing/2010/main">
                <a:solidFill>
                  <a:srgbClr val="FFFFFF"/>
                </a:solidFill>
              </a14:hiddenFill>
            </a:ext>
          </a:extLst>
        </p:spPr>
      </p:pic>
      <p:pic>
        <p:nvPicPr>
          <p:cNvPr id="14358" name="Picture 22" descr="Continental Engineering Works Private Limited | LinkedIn"/>
          <p:cNvPicPr>
            <a:picLocks noChangeAspect="1" noChangeArrowheads="1"/>
          </p:cNvPicPr>
          <p:nvPr/>
        </p:nvPicPr>
        <p:blipFill rotWithShape="1">
          <a:blip r:embed="rId13">
            <a:extLst>
              <a:ext uri="{28A0092B-C50C-407E-A947-70E740481C1C}">
                <a14:useLocalDpi xmlns:a14="http://schemas.microsoft.com/office/drawing/2010/main" val="0"/>
              </a:ext>
            </a:extLst>
          </a:blip>
          <a:srcRect t="36347" b="40916"/>
          <a:stretch/>
        </p:blipFill>
        <p:spPr bwMode="auto">
          <a:xfrm>
            <a:off x="8238115" y="2411769"/>
            <a:ext cx="1905000" cy="4331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14" cstate="print">
            <a:duotone>
              <a:prstClr val="black"/>
              <a:srgbClr val="FF0000">
                <a:tint val="45000"/>
                <a:satMod val="400000"/>
              </a:srgbClr>
            </a:duotone>
            <a:extLst>
              <a:ext uri="{28A0092B-C50C-407E-A947-70E740481C1C}">
                <a14:useLocalDpi xmlns:a14="http://schemas.microsoft.com/office/drawing/2010/main" val="0"/>
              </a:ext>
            </a:extLst>
          </a:blip>
          <a:srcRect b="19040"/>
          <a:stretch/>
        </p:blipFill>
        <p:spPr>
          <a:xfrm>
            <a:off x="5493966" y="3221082"/>
            <a:ext cx="1107797" cy="666123"/>
          </a:xfrm>
          <a:prstGeom prst="rect">
            <a:avLst/>
          </a:prstGeom>
        </p:spPr>
      </p:pic>
      <p:pic>
        <p:nvPicPr>
          <p:cNvPr id="2" name="Picture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60502" y="3184785"/>
            <a:ext cx="2902099" cy="730288"/>
          </a:xfrm>
          <a:prstGeom prst="rect">
            <a:avLst/>
          </a:prstGeom>
        </p:spPr>
      </p:pic>
      <p:pic>
        <p:nvPicPr>
          <p:cNvPr id="3" name="Picture 2"/>
          <p:cNvPicPr>
            <a:picLocks noChangeAspect="1"/>
          </p:cNvPicPr>
          <p:nvPr/>
        </p:nvPicPr>
        <p:blipFill rotWithShape="1">
          <a:blip r:embed="rId16">
            <a:extLst>
              <a:ext uri="{28A0092B-C50C-407E-A947-70E740481C1C}">
                <a14:useLocalDpi xmlns:a14="http://schemas.microsoft.com/office/drawing/2010/main" val="0"/>
              </a:ext>
            </a:extLst>
          </a:blip>
          <a:srcRect l="32463" r="31993" b="8748"/>
          <a:stretch/>
        </p:blipFill>
        <p:spPr>
          <a:xfrm>
            <a:off x="4054669" y="2966411"/>
            <a:ext cx="1414913" cy="914096"/>
          </a:xfrm>
          <a:prstGeom prst="rect">
            <a:avLst/>
          </a:prstGeom>
        </p:spPr>
      </p:pic>
      <p:pic>
        <p:nvPicPr>
          <p:cNvPr id="7" name="Picture 6"/>
          <p:cNvPicPr>
            <a:picLocks noChangeAspect="1"/>
          </p:cNvPicPr>
          <p:nvPr/>
        </p:nvPicPr>
        <p:blipFill rotWithShape="1">
          <a:blip r:embed="rId17">
            <a:extLst>
              <a:ext uri="{28A0092B-C50C-407E-A947-70E740481C1C}">
                <a14:useLocalDpi xmlns:a14="http://schemas.microsoft.com/office/drawing/2010/main" val="0"/>
              </a:ext>
            </a:extLst>
          </a:blip>
          <a:srcRect l="25014" t="14414" r="25607" b="17295"/>
          <a:stretch/>
        </p:blipFill>
        <p:spPr>
          <a:xfrm>
            <a:off x="1242359" y="5242188"/>
            <a:ext cx="1541742" cy="536553"/>
          </a:xfrm>
          <a:prstGeom prst="rect">
            <a:avLst/>
          </a:prstGeom>
        </p:spPr>
      </p:pic>
      <p:pic>
        <p:nvPicPr>
          <p:cNvPr id="2052" name="Picture 4" descr="Delta Electronics India awarded CII – IGBC's Prestigious GreenPro Award -  Passionate In Marketi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7674" b="22437"/>
          <a:stretch/>
        </p:blipFill>
        <p:spPr bwMode="auto">
          <a:xfrm>
            <a:off x="9602289" y="3234602"/>
            <a:ext cx="1642975" cy="65340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Welcome to Siemens Home Appliances International"/>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293729" y="2499854"/>
            <a:ext cx="1645144" cy="2598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itagarh Rail Systems Limited | Titagarh Kolkata, West Bengal"/>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150665" y="4308475"/>
            <a:ext cx="1889618" cy="4648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ogo"/>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3908" y="3115345"/>
            <a:ext cx="1849322" cy="6106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ynalektric"/>
          <p:cNvPicPr>
            <a:picLocks noChangeAspect="1" noChangeArrowheads="1"/>
          </p:cNvPicPr>
          <p:nvPr/>
        </p:nvPicPr>
        <p:blipFill rotWithShape="1">
          <a:blip r:embed="rId22">
            <a:extLst>
              <a:ext uri="{28A0092B-C50C-407E-A947-70E740481C1C}">
                <a14:useLocalDpi xmlns:a14="http://schemas.microsoft.com/office/drawing/2010/main" val="0"/>
              </a:ext>
            </a:extLst>
          </a:blip>
          <a:srcRect l="15313" t="-1078" r="14238" b="1373"/>
          <a:stretch/>
        </p:blipFill>
        <p:spPr bwMode="auto">
          <a:xfrm>
            <a:off x="2188775" y="2991003"/>
            <a:ext cx="1757713" cy="10661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anasonic Logo Design: History &amp; Evolution"/>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6506" t="37029" r="7334" b="37261"/>
          <a:stretch/>
        </p:blipFill>
        <p:spPr bwMode="auto">
          <a:xfrm>
            <a:off x="4189470" y="4265392"/>
            <a:ext cx="2204185" cy="3946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scorts Kubota Limited"/>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726184" y="4097203"/>
            <a:ext cx="1929606" cy="5873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7F5EF2D-D6AB-1A68-9ECE-9E9967101866}"/>
              </a:ext>
            </a:extLst>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r="73300"/>
          <a:stretch/>
        </p:blipFill>
        <p:spPr bwMode="auto">
          <a:xfrm>
            <a:off x="8816936" y="3980407"/>
            <a:ext cx="881161" cy="7343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rihant Electricals">
            <a:extLst>
              <a:ext uri="{FF2B5EF4-FFF2-40B4-BE49-F238E27FC236}">
                <a16:creationId xmlns:a16="http://schemas.microsoft.com/office/drawing/2014/main" id="{40B44EDC-17B4-DBD6-4178-FFBCE435838A}"/>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1328466" y="3178607"/>
            <a:ext cx="796342" cy="7448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ome">
            <a:extLst>
              <a:ext uri="{FF2B5EF4-FFF2-40B4-BE49-F238E27FC236}">
                <a16:creationId xmlns:a16="http://schemas.microsoft.com/office/drawing/2014/main" id="{EDB25964-1409-D562-4A76-6A9C89F311E5}"/>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686895" y="1423473"/>
            <a:ext cx="1348872" cy="6766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mami Group Logo PNG vector in SVG, PDF, AI, CDR format">
            <a:extLst>
              <a:ext uri="{FF2B5EF4-FFF2-40B4-BE49-F238E27FC236}">
                <a16:creationId xmlns:a16="http://schemas.microsoft.com/office/drawing/2014/main" id="{BEA1BBF5-F539-B257-4A71-0283906D9352}"/>
              </a:ext>
            </a:extLst>
          </p:cNvPr>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l="17778" t="13229" r="18789" b="13229"/>
          <a:stretch/>
        </p:blipFill>
        <p:spPr bwMode="auto">
          <a:xfrm>
            <a:off x="177635" y="5031737"/>
            <a:ext cx="847793" cy="7377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mbuja Neotia | Nexgen Realty">
            <a:extLst>
              <a:ext uri="{FF2B5EF4-FFF2-40B4-BE49-F238E27FC236}">
                <a16:creationId xmlns:a16="http://schemas.microsoft.com/office/drawing/2014/main" id="{B991C993-860C-411B-E8F2-D42A3A4F238E}"/>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4916066" y="5151512"/>
            <a:ext cx="2373283" cy="6106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S Group - Prop Vestors">
            <a:extLst>
              <a:ext uri="{FF2B5EF4-FFF2-40B4-BE49-F238E27FC236}">
                <a16:creationId xmlns:a16="http://schemas.microsoft.com/office/drawing/2014/main" id="{BFB8D8DB-A20E-F8B7-BA07-1599AE3D7757}"/>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971227" y="5279175"/>
            <a:ext cx="1757713" cy="50220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1BBA5937-F309-A4AF-9105-0807C9B7EF15}"/>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7446678" y="4895741"/>
            <a:ext cx="1001170" cy="86639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hyam Steel India">
            <a:extLst>
              <a:ext uri="{FF2B5EF4-FFF2-40B4-BE49-F238E27FC236}">
                <a16:creationId xmlns:a16="http://schemas.microsoft.com/office/drawing/2014/main" id="{57C9D81E-8D6E-E92E-970C-0C5348699DD1}"/>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9917676" y="3954884"/>
            <a:ext cx="752106" cy="74876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F372B98-EB18-C8B8-81D9-BFEB7384AF71}"/>
              </a:ext>
            </a:extLst>
          </p:cNvPr>
          <p:cNvSpPr txBox="1"/>
          <p:nvPr/>
        </p:nvSpPr>
        <p:spPr>
          <a:xfrm>
            <a:off x="2825496" y="89762"/>
            <a:ext cx="6108192" cy="769441"/>
          </a:xfrm>
          <a:prstGeom prst="rect">
            <a:avLst/>
          </a:prstGeom>
          <a:noFill/>
        </p:spPr>
        <p:txBody>
          <a:bodyPr wrap="square">
            <a:spAutoFit/>
          </a:bodyPr>
          <a:lstStyle/>
          <a:p>
            <a:pPr algn="ctr"/>
            <a:r>
              <a:rPr lang="en-US" sz="4400" dirty="0">
                <a:ln w="0"/>
                <a:solidFill>
                  <a:srgbClr val="414291"/>
                </a:solidFill>
                <a:latin typeface="Montserrat" panose="00000500000000000000" pitchFamily="2" charset="0"/>
              </a:rPr>
              <a:t>OUR CLIENT’S</a:t>
            </a:r>
          </a:p>
        </p:txBody>
      </p:sp>
      <p:sp>
        <p:nvSpPr>
          <p:cNvPr id="16" name="TextBox 15"/>
          <p:cNvSpPr txBox="1"/>
          <p:nvPr/>
        </p:nvSpPr>
        <p:spPr>
          <a:xfrm>
            <a:off x="10603238" y="6238203"/>
            <a:ext cx="1521570" cy="307777"/>
          </a:xfrm>
          <a:prstGeom prst="rect">
            <a:avLst/>
          </a:prstGeom>
          <a:noFill/>
        </p:spPr>
        <p:txBody>
          <a:bodyPr wrap="none" rtlCol="0">
            <a:spAutoFit/>
          </a:bodyPr>
          <a:lstStyle/>
          <a:p>
            <a:r>
              <a:rPr lang="en-IN" sz="1400" dirty="0">
                <a:solidFill>
                  <a:srgbClr val="8C8C8D"/>
                </a:solidFill>
                <a:latin typeface="Montserrat" panose="00000500000000000000" pitchFamily="2" charset="0"/>
              </a:rPr>
              <a:t>&amp; Many More…!</a:t>
            </a:r>
          </a:p>
        </p:txBody>
      </p:sp>
      <p:sp>
        <p:nvSpPr>
          <p:cNvPr id="17" name="Flowchart: Manual Input 16">
            <a:extLst>
              <a:ext uri="{FF2B5EF4-FFF2-40B4-BE49-F238E27FC236}">
                <a16:creationId xmlns:a16="http://schemas.microsoft.com/office/drawing/2014/main" id="{FB234AD2-2AD1-3B29-7547-1DB9980CC547}"/>
              </a:ext>
            </a:extLst>
          </p:cNvPr>
          <p:cNvSpPr/>
          <p:nvPr/>
        </p:nvSpPr>
        <p:spPr>
          <a:xfrm>
            <a:off x="-18964"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Flowchart: Manual Input 17">
            <a:extLst>
              <a:ext uri="{FF2B5EF4-FFF2-40B4-BE49-F238E27FC236}">
                <a16:creationId xmlns:a16="http://schemas.microsoft.com/office/drawing/2014/main" id="{FDD7DDDE-7AAF-8554-0036-BA692BB7DA6E}"/>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2" descr="Hitachi Energy — VerHill Associates">
            <a:extLst>
              <a:ext uri="{FF2B5EF4-FFF2-40B4-BE49-F238E27FC236}">
                <a16:creationId xmlns:a16="http://schemas.microsoft.com/office/drawing/2014/main" id="{C0F71A39-A5DE-9436-8864-DD377D0B49CE}"/>
              </a:ext>
            </a:extLst>
          </p:cNvPr>
          <p:cNvPicPr>
            <a:picLocks noChangeAspect="1" noChangeArrowheads="1"/>
          </p:cNvPicPr>
          <p:nvPr/>
        </p:nvPicPr>
        <p:blipFill rotWithShape="1">
          <a:blip r:embed="rId33" cstate="print">
            <a:extLst>
              <a:ext uri="{28A0092B-C50C-407E-A947-70E740481C1C}">
                <a14:useLocalDpi xmlns:a14="http://schemas.microsoft.com/office/drawing/2010/main" val="0"/>
              </a:ext>
            </a:extLst>
          </a:blip>
          <a:srcRect l="4811" t="65815" r="4227" b="8479"/>
          <a:stretch/>
        </p:blipFill>
        <p:spPr bwMode="auto">
          <a:xfrm>
            <a:off x="182303" y="4382544"/>
            <a:ext cx="1849323" cy="2948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Jupiter Wagons To Enter Into E-Mobility Market With 'Jupiter Electric  Mobility' In India - EMobility+">
            <a:extLst>
              <a:ext uri="{FF2B5EF4-FFF2-40B4-BE49-F238E27FC236}">
                <a16:creationId xmlns:a16="http://schemas.microsoft.com/office/drawing/2014/main" id="{AE8BB2F0-BC02-E24F-89F6-2AAE6A265EB8}"/>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0860110" y="3929648"/>
            <a:ext cx="866527" cy="8665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egatherm Induction Ltd. | LinkedIn">
            <a:extLst>
              <a:ext uri="{FF2B5EF4-FFF2-40B4-BE49-F238E27FC236}">
                <a16:creationId xmlns:a16="http://schemas.microsoft.com/office/drawing/2014/main" id="{BE112E05-4166-9F71-9C03-5AD3DEBCD3D2}"/>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8577846" y="5441262"/>
            <a:ext cx="2048885" cy="33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7337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7C169-D47B-4CC6-0799-24556012DA0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830FFA-9C0A-CD5A-0EF4-DBFB8C103FB9}"/>
              </a:ext>
            </a:extLst>
          </p:cNvPr>
          <p:cNvSpPr/>
          <p:nvPr/>
        </p:nvSpPr>
        <p:spPr>
          <a:xfrm>
            <a:off x="585125" y="137508"/>
            <a:ext cx="10830437" cy="769441"/>
          </a:xfrm>
          <a:prstGeom prst="rect">
            <a:avLst/>
          </a:prstGeom>
          <a:noFill/>
        </p:spPr>
        <p:txBody>
          <a:bodyPr wrap="square" lIns="91440" tIns="45720" rIns="91440" bIns="45720">
            <a:spAutoFit/>
          </a:bodyPr>
          <a:lstStyle/>
          <a:p>
            <a:pPr algn="ctr"/>
            <a:r>
              <a:rPr lang="en-US" sz="4400" dirty="0">
                <a:ln w="0"/>
                <a:solidFill>
                  <a:srgbClr val="414291"/>
                </a:solidFill>
                <a:latin typeface="Montserrat" panose="00000500000000000000" pitchFamily="2" charset="0"/>
              </a:rPr>
              <a:t>OUR CLIENT’S</a:t>
            </a:r>
          </a:p>
        </p:txBody>
      </p:sp>
      <p:pic>
        <p:nvPicPr>
          <p:cNvPr id="2050" name="Picture 2" descr="http://www.ppsinternational.in/resources/img/govt/pu-4.png">
            <a:extLst>
              <a:ext uri="{FF2B5EF4-FFF2-40B4-BE49-F238E27FC236}">
                <a16:creationId xmlns:a16="http://schemas.microsoft.com/office/drawing/2014/main" id="{C9DA45E9-736D-D0D8-99B6-F0CB5B9E77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673" y="1239157"/>
            <a:ext cx="754301" cy="754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A5BB0CA-3687-D7F7-2802-21858CDBAC76}"/>
              </a:ext>
            </a:extLst>
          </p:cNvPr>
          <p:cNvSpPr/>
          <p:nvPr/>
        </p:nvSpPr>
        <p:spPr>
          <a:xfrm>
            <a:off x="178716" y="722283"/>
            <a:ext cx="2151551" cy="369332"/>
          </a:xfrm>
          <a:prstGeom prst="rect">
            <a:avLst/>
          </a:prstGeom>
        </p:spPr>
        <p:txBody>
          <a:bodyPr wrap="none">
            <a:spAutoFit/>
          </a:bodyPr>
          <a:lstStyle/>
          <a:p>
            <a:pPr algn="ctr"/>
            <a:r>
              <a:rPr lang="en-IN" dirty="0">
                <a:solidFill>
                  <a:srgbClr val="444444"/>
                </a:solidFill>
                <a:latin typeface="Montserrat" panose="00000500000000000000" pitchFamily="2" charset="0"/>
              </a:rPr>
              <a:t>Production Units</a:t>
            </a:r>
            <a:endParaRPr lang="en-IN" b="0" i="0" dirty="0">
              <a:solidFill>
                <a:srgbClr val="444444"/>
              </a:solidFill>
              <a:effectLst/>
              <a:latin typeface="Montserrat" panose="00000500000000000000" pitchFamily="2" charset="0"/>
            </a:endParaRPr>
          </a:p>
        </p:txBody>
      </p:sp>
      <p:sp>
        <p:nvSpPr>
          <p:cNvPr id="3" name="Rectangle 2">
            <a:extLst>
              <a:ext uri="{FF2B5EF4-FFF2-40B4-BE49-F238E27FC236}">
                <a16:creationId xmlns:a16="http://schemas.microsoft.com/office/drawing/2014/main" id="{9C9AA4A0-3AB3-8EB9-5777-48794D1FE25F}"/>
              </a:ext>
            </a:extLst>
          </p:cNvPr>
          <p:cNvSpPr/>
          <p:nvPr/>
        </p:nvSpPr>
        <p:spPr>
          <a:xfrm>
            <a:off x="178716" y="2081192"/>
            <a:ext cx="1944763" cy="246221"/>
          </a:xfrm>
          <a:prstGeom prst="rect">
            <a:avLst/>
          </a:prstGeom>
        </p:spPr>
        <p:txBody>
          <a:bodyPr wrap="none">
            <a:spAutoFit/>
          </a:bodyPr>
          <a:lstStyle/>
          <a:p>
            <a:r>
              <a:rPr lang="en-IN" sz="1000" dirty="0">
                <a:solidFill>
                  <a:srgbClr val="000000"/>
                </a:solidFill>
                <a:latin typeface="Book Antiqua" panose="02040602050305030304" pitchFamily="18" charset="0"/>
              </a:rPr>
              <a:t>Chittranjan Locomotive Works</a:t>
            </a:r>
            <a:endParaRPr lang="en-IN" sz="1000" dirty="0">
              <a:latin typeface="Book Antiqua" panose="02040602050305030304" pitchFamily="18" charset="0"/>
            </a:endParaRPr>
          </a:p>
        </p:txBody>
      </p:sp>
      <p:pic>
        <p:nvPicPr>
          <p:cNvPr id="2079" name="Picture 31" descr="http://www.ppsinternational.in/resources/img/govt/pu-5.png">
            <a:extLst>
              <a:ext uri="{FF2B5EF4-FFF2-40B4-BE49-F238E27FC236}">
                <a16:creationId xmlns:a16="http://schemas.microsoft.com/office/drawing/2014/main" id="{54E6B684-7D01-F798-731D-35F9919A6E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5770" y="1218185"/>
            <a:ext cx="738847" cy="73948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941746BA-6A0E-757A-E51F-29667A24C3C7}"/>
              </a:ext>
            </a:extLst>
          </p:cNvPr>
          <p:cNvSpPr/>
          <p:nvPr/>
        </p:nvSpPr>
        <p:spPr>
          <a:xfrm>
            <a:off x="2123479" y="2081191"/>
            <a:ext cx="1646605" cy="246221"/>
          </a:xfrm>
          <a:prstGeom prst="rect">
            <a:avLst/>
          </a:prstGeom>
        </p:spPr>
        <p:txBody>
          <a:bodyPr wrap="none">
            <a:spAutoFit/>
          </a:bodyPr>
          <a:lstStyle/>
          <a:p>
            <a:r>
              <a:rPr lang="en-IN" sz="1000" dirty="0">
                <a:solidFill>
                  <a:srgbClr val="000000"/>
                </a:solidFill>
                <a:latin typeface="Book Antiqua" panose="02040602050305030304" pitchFamily="18" charset="0"/>
              </a:rPr>
              <a:t>Diesel Locomotive Works</a:t>
            </a:r>
            <a:endParaRPr lang="en-IN" sz="1000" dirty="0">
              <a:latin typeface="Book Antiqua" panose="02040602050305030304" pitchFamily="18" charset="0"/>
            </a:endParaRPr>
          </a:p>
        </p:txBody>
      </p:sp>
      <p:pic>
        <p:nvPicPr>
          <p:cNvPr id="2083" name="Picture 35" descr="http://www.ppsinternational.in/resources/img/govt/pu-6.png">
            <a:extLst>
              <a:ext uri="{FF2B5EF4-FFF2-40B4-BE49-F238E27FC236}">
                <a16:creationId xmlns:a16="http://schemas.microsoft.com/office/drawing/2014/main" id="{09F00A51-3B62-348F-78AE-19C5C53EA1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3860" y="1292989"/>
            <a:ext cx="787494" cy="78820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CD28936-EFD5-CC7F-E37C-4808B72C2A85}"/>
              </a:ext>
            </a:extLst>
          </p:cNvPr>
          <p:cNvSpPr/>
          <p:nvPr/>
        </p:nvSpPr>
        <p:spPr>
          <a:xfrm>
            <a:off x="3770084" y="2098426"/>
            <a:ext cx="2130711" cy="246221"/>
          </a:xfrm>
          <a:prstGeom prst="rect">
            <a:avLst/>
          </a:prstGeom>
        </p:spPr>
        <p:txBody>
          <a:bodyPr wrap="none">
            <a:spAutoFit/>
          </a:bodyPr>
          <a:lstStyle/>
          <a:p>
            <a:r>
              <a:rPr lang="en-IN" sz="1000" dirty="0">
                <a:solidFill>
                  <a:srgbClr val="000000"/>
                </a:solidFill>
                <a:latin typeface="Book Antiqua" panose="02040602050305030304" pitchFamily="18" charset="0"/>
              </a:rPr>
              <a:t>Diesel Loco Modernization Works</a:t>
            </a:r>
            <a:endParaRPr lang="en-IN" sz="1000" dirty="0">
              <a:latin typeface="Book Antiqua" panose="02040602050305030304" pitchFamily="18" charset="0"/>
            </a:endParaRPr>
          </a:p>
        </p:txBody>
      </p:sp>
      <p:pic>
        <p:nvPicPr>
          <p:cNvPr id="2085" name="Picture 37" descr="http://www.ppsinternational.in/resources/img/govt/pu-3.jpg">
            <a:extLst>
              <a:ext uri="{FF2B5EF4-FFF2-40B4-BE49-F238E27FC236}">
                <a16:creationId xmlns:a16="http://schemas.microsoft.com/office/drawing/2014/main" id="{DB728E33-7D32-EB8D-C4D6-35FCC268F87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0597" y="1242138"/>
            <a:ext cx="857951" cy="83905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F055573A-61C3-172A-AC91-C134A86CC4BC}"/>
              </a:ext>
            </a:extLst>
          </p:cNvPr>
          <p:cNvSpPr/>
          <p:nvPr/>
        </p:nvSpPr>
        <p:spPr>
          <a:xfrm>
            <a:off x="5982547" y="2103167"/>
            <a:ext cx="1268296" cy="246221"/>
          </a:xfrm>
          <a:prstGeom prst="rect">
            <a:avLst/>
          </a:prstGeom>
        </p:spPr>
        <p:txBody>
          <a:bodyPr wrap="none">
            <a:spAutoFit/>
          </a:bodyPr>
          <a:lstStyle/>
          <a:p>
            <a:r>
              <a:rPr lang="en-IN" sz="1000" dirty="0">
                <a:solidFill>
                  <a:srgbClr val="000000"/>
                </a:solidFill>
                <a:latin typeface="Book Antiqua" panose="02040602050305030304" pitchFamily="18" charset="0"/>
              </a:rPr>
              <a:t>Rail Coach Factory</a:t>
            </a:r>
            <a:endParaRPr lang="en-IN" sz="1000" dirty="0">
              <a:latin typeface="Book Antiqua" panose="02040602050305030304" pitchFamily="18" charset="0"/>
            </a:endParaRPr>
          </a:p>
        </p:txBody>
      </p:sp>
      <p:sp>
        <p:nvSpPr>
          <p:cNvPr id="20" name="Rectangle 19">
            <a:extLst>
              <a:ext uri="{FF2B5EF4-FFF2-40B4-BE49-F238E27FC236}">
                <a16:creationId xmlns:a16="http://schemas.microsoft.com/office/drawing/2014/main" id="{337A6F2F-5CCD-667A-B627-BE8756C36D75}"/>
              </a:ext>
            </a:extLst>
          </p:cNvPr>
          <p:cNvSpPr/>
          <p:nvPr/>
        </p:nvSpPr>
        <p:spPr>
          <a:xfrm>
            <a:off x="175790" y="2372797"/>
            <a:ext cx="2807180" cy="369332"/>
          </a:xfrm>
          <a:prstGeom prst="rect">
            <a:avLst/>
          </a:prstGeom>
        </p:spPr>
        <p:txBody>
          <a:bodyPr wrap="none">
            <a:spAutoFit/>
          </a:bodyPr>
          <a:lstStyle/>
          <a:p>
            <a:pPr algn="ctr"/>
            <a:r>
              <a:rPr lang="en-IN" dirty="0">
                <a:solidFill>
                  <a:srgbClr val="444444"/>
                </a:solidFill>
                <a:latin typeface="Montserrat" panose="00000500000000000000" pitchFamily="2" charset="0"/>
              </a:rPr>
              <a:t>Railways &amp; Metro Zone</a:t>
            </a:r>
            <a:endParaRPr lang="en-IN" b="0" i="0" dirty="0">
              <a:solidFill>
                <a:srgbClr val="444444"/>
              </a:solidFill>
              <a:effectLst/>
              <a:latin typeface="Montserrat" panose="00000500000000000000" pitchFamily="2" charset="0"/>
            </a:endParaRPr>
          </a:p>
        </p:txBody>
      </p:sp>
      <p:pic>
        <p:nvPicPr>
          <p:cNvPr id="2087" name="Picture 39" descr="http://www.ppsinternational.in/resources/img/govt/railways/Central%20Railway.png">
            <a:extLst>
              <a:ext uri="{FF2B5EF4-FFF2-40B4-BE49-F238E27FC236}">
                <a16:creationId xmlns:a16="http://schemas.microsoft.com/office/drawing/2014/main" id="{A0CE95A5-41A6-5786-9830-E5B6A4FE7D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5125" y="2953131"/>
            <a:ext cx="837398" cy="83739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7FCCEEAE-E085-3F73-DF8B-B762560414A6}"/>
              </a:ext>
            </a:extLst>
          </p:cNvPr>
          <p:cNvSpPr/>
          <p:nvPr/>
        </p:nvSpPr>
        <p:spPr>
          <a:xfrm>
            <a:off x="455435" y="3871447"/>
            <a:ext cx="1096775" cy="246221"/>
          </a:xfrm>
          <a:prstGeom prst="rect">
            <a:avLst/>
          </a:prstGeom>
        </p:spPr>
        <p:txBody>
          <a:bodyPr wrap="none">
            <a:spAutoFit/>
          </a:bodyPr>
          <a:lstStyle/>
          <a:p>
            <a:r>
              <a:rPr lang="en-IN" sz="1000" dirty="0">
                <a:solidFill>
                  <a:srgbClr val="000000"/>
                </a:solidFill>
                <a:latin typeface="Book Antiqua" panose="02040602050305030304" pitchFamily="18" charset="0"/>
              </a:rPr>
              <a:t>Central Railway</a:t>
            </a:r>
            <a:endParaRPr lang="en-IN" sz="1000" dirty="0">
              <a:latin typeface="Book Antiqua" panose="02040602050305030304" pitchFamily="18" charset="0"/>
            </a:endParaRPr>
          </a:p>
        </p:txBody>
      </p:sp>
      <p:pic>
        <p:nvPicPr>
          <p:cNvPr id="2089" name="Picture 41" descr="http://www.ppsinternational.in/resources/img/govt/railways/East%20Central%20Railway.png">
            <a:extLst>
              <a:ext uri="{FF2B5EF4-FFF2-40B4-BE49-F238E27FC236}">
                <a16:creationId xmlns:a16="http://schemas.microsoft.com/office/drawing/2014/main" id="{7864601A-28CC-871D-659A-91F248F7D5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52123" y="2906986"/>
            <a:ext cx="756288" cy="90795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89A6DA61-065B-4028-656F-C9D8925FE676}"/>
              </a:ext>
            </a:extLst>
          </p:cNvPr>
          <p:cNvSpPr/>
          <p:nvPr/>
        </p:nvSpPr>
        <p:spPr>
          <a:xfrm>
            <a:off x="1641617" y="3871446"/>
            <a:ext cx="1377300" cy="246221"/>
          </a:xfrm>
          <a:prstGeom prst="rect">
            <a:avLst/>
          </a:prstGeom>
        </p:spPr>
        <p:txBody>
          <a:bodyPr wrap="none">
            <a:spAutoFit/>
          </a:bodyPr>
          <a:lstStyle/>
          <a:p>
            <a:r>
              <a:rPr lang="en-IN" sz="1000" dirty="0">
                <a:solidFill>
                  <a:srgbClr val="000000"/>
                </a:solidFill>
                <a:latin typeface="Book Antiqua" panose="02040602050305030304" pitchFamily="18" charset="0"/>
              </a:rPr>
              <a:t>East Central Railway</a:t>
            </a:r>
            <a:endParaRPr lang="en-IN" sz="1000" dirty="0">
              <a:latin typeface="Book Antiqua" panose="02040602050305030304" pitchFamily="18" charset="0"/>
            </a:endParaRPr>
          </a:p>
        </p:txBody>
      </p:sp>
      <p:pic>
        <p:nvPicPr>
          <p:cNvPr id="2091" name="Picture 43" descr="http://www.ppsinternational.in/resources/img/govt/railways/East%20Coast%20Railway.png">
            <a:extLst>
              <a:ext uri="{FF2B5EF4-FFF2-40B4-BE49-F238E27FC236}">
                <a16:creationId xmlns:a16="http://schemas.microsoft.com/office/drawing/2014/main" id="{9EDB6116-F1E1-D0A0-EC47-461EFC66FEB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05544" y="2850920"/>
            <a:ext cx="879315" cy="87931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2D3C563C-733D-1D8D-EED9-ECC0844B0371}"/>
              </a:ext>
            </a:extLst>
          </p:cNvPr>
          <p:cNvSpPr/>
          <p:nvPr/>
        </p:nvSpPr>
        <p:spPr>
          <a:xfrm>
            <a:off x="2528612" y="3878584"/>
            <a:ext cx="1736373" cy="246221"/>
          </a:xfrm>
          <a:prstGeom prst="rect">
            <a:avLst/>
          </a:prstGeom>
        </p:spPr>
        <p:txBody>
          <a:bodyPr wrap="none">
            <a:spAutoFit/>
          </a:bodyPr>
          <a:lstStyle/>
          <a:p>
            <a:pPr lvl="1"/>
            <a:r>
              <a:rPr lang="en-IN" sz="1000" dirty="0">
                <a:solidFill>
                  <a:srgbClr val="000000"/>
                </a:solidFill>
                <a:latin typeface="Book Antiqua" panose="02040602050305030304" pitchFamily="18" charset="0"/>
              </a:rPr>
              <a:t>East Coast Railway</a:t>
            </a:r>
            <a:endParaRPr lang="en-IN" sz="1000" dirty="0">
              <a:latin typeface="Book Antiqua" panose="02040602050305030304" pitchFamily="18" charset="0"/>
            </a:endParaRPr>
          </a:p>
        </p:txBody>
      </p:sp>
      <p:pic>
        <p:nvPicPr>
          <p:cNvPr id="58" name="Picture 39" descr="http://www.ppsinternational.in/resources/img/govt/railways/Central%20Railway.png">
            <a:extLst>
              <a:ext uri="{FF2B5EF4-FFF2-40B4-BE49-F238E27FC236}">
                <a16:creationId xmlns:a16="http://schemas.microsoft.com/office/drawing/2014/main" id="{AA34E75D-5791-4632-418D-7CF72410A90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93860" y="2942262"/>
            <a:ext cx="837398" cy="837398"/>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4604D0DD-84BD-5F5D-A97B-18723498E3C0}"/>
              </a:ext>
            </a:extLst>
          </p:cNvPr>
          <p:cNvSpPr/>
          <p:nvPr/>
        </p:nvSpPr>
        <p:spPr>
          <a:xfrm>
            <a:off x="3760459" y="3894555"/>
            <a:ext cx="1569660" cy="246221"/>
          </a:xfrm>
          <a:prstGeom prst="rect">
            <a:avLst/>
          </a:prstGeom>
        </p:spPr>
        <p:txBody>
          <a:bodyPr wrap="none">
            <a:spAutoFit/>
          </a:bodyPr>
          <a:lstStyle/>
          <a:p>
            <a:pPr lvl="1"/>
            <a:r>
              <a:rPr lang="en-IN" sz="1000" dirty="0">
                <a:solidFill>
                  <a:srgbClr val="000000"/>
                </a:solidFill>
                <a:latin typeface="Book Antiqua" panose="02040602050305030304" pitchFamily="18" charset="0"/>
              </a:rPr>
              <a:t>Eastern Railway</a:t>
            </a:r>
            <a:endParaRPr lang="en-IN" sz="1000" dirty="0">
              <a:latin typeface="Book Antiqua" panose="02040602050305030304" pitchFamily="18" charset="0"/>
            </a:endParaRPr>
          </a:p>
        </p:txBody>
      </p:sp>
      <p:pic>
        <p:nvPicPr>
          <p:cNvPr id="2093" name="Picture 45" descr="http://www.ppsinternational.in/resources/img/govt/railways/North%20Central%20Railways.png">
            <a:extLst>
              <a:ext uri="{FF2B5EF4-FFF2-40B4-BE49-F238E27FC236}">
                <a16:creationId xmlns:a16="http://schemas.microsoft.com/office/drawing/2014/main" id="{151D36C4-389B-519A-E892-D45F9C9DF120}"/>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5298"/>
          <a:stretch/>
        </p:blipFill>
        <p:spPr bwMode="auto">
          <a:xfrm>
            <a:off x="5386112" y="2942262"/>
            <a:ext cx="1228461" cy="91831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C1BA0A5-818B-132E-6A1F-5FC76773816E}"/>
              </a:ext>
            </a:extLst>
          </p:cNvPr>
          <p:cNvSpPr/>
          <p:nvPr/>
        </p:nvSpPr>
        <p:spPr>
          <a:xfrm>
            <a:off x="5251211" y="3885062"/>
            <a:ext cx="1540806" cy="246221"/>
          </a:xfrm>
          <a:prstGeom prst="rect">
            <a:avLst/>
          </a:prstGeom>
        </p:spPr>
        <p:txBody>
          <a:bodyPr wrap="none">
            <a:spAutoFit/>
          </a:bodyPr>
          <a:lstStyle/>
          <a:p>
            <a:r>
              <a:rPr lang="en-IN" sz="1000" dirty="0">
                <a:solidFill>
                  <a:srgbClr val="000000"/>
                </a:solidFill>
                <a:latin typeface="Book Antiqua" panose="02040602050305030304" pitchFamily="18" charset="0"/>
              </a:rPr>
              <a:t>North Central Railways</a:t>
            </a:r>
            <a:endParaRPr lang="en-IN" sz="1000" dirty="0">
              <a:latin typeface="Book Antiqua" panose="02040602050305030304" pitchFamily="18" charset="0"/>
            </a:endParaRPr>
          </a:p>
        </p:txBody>
      </p:sp>
      <p:sp>
        <p:nvSpPr>
          <p:cNvPr id="26" name="Rectangle 25">
            <a:extLst>
              <a:ext uri="{FF2B5EF4-FFF2-40B4-BE49-F238E27FC236}">
                <a16:creationId xmlns:a16="http://schemas.microsoft.com/office/drawing/2014/main" id="{BB09CD0E-88DB-438E-5FEB-E432DDBEF645}"/>
              </a:ext>
            </a:extLst>
          </p:cNvPr>
          <p:cNvSpPr/>
          <p:nvPr/>
        </p:nvSpPr>
        <p:spPr>
          <a:xfrm>
            <a:off x="6869427" y="3860577"/>
            <a:ext cx="1194558" cy="400110"/>
          </a:xfrm>
          <a:prstGeom prst="rect">
            <a:avLst/>
          </a:prstGeom>
        </p:spPr>
        <p:txBody>
          <a:bodyPr wrap="none">
            <a:spAutoFit/>
          </a:bodyPr>
          <a:lstStyle/>
          <a:p>
            <a:r>
              <a:rPr lang="en-IN" sz="1000" dirty="0">
                <a:solidFill>
                  <a:srgbClr val="000000"/>
                </a:solidFill>
                <a:latin typeface="Book Antiqua" panose="02040602050305030304" pitchFamily="18" charset="0"/>
              </a:rPr>
              <a:t>North Eastern </a:t>
            </a:r>
          </a:p>
          <a:p>
            <a:r>
              <a:rPr lang="en-IN" sz="1000" dirty="0">
                <a:solidFill>
                  <a:srgbClr val="000000"/>
                </a:solidFill>
                <a:latin typeface="Book Antiqua" panose="02040602050305030304" pitchFamily="18" charset="0"/>
              </a:rPr>
              <a:t>Frontier Railways</a:t>
            </a:r>
            <a:endParaRPr lang="en-IN" sz="1000" dirty="0">
              <a:latin typeface="Book Antiqua" panose="02040602050305030304" pitchFamily="18" charset="0"/>
            </a:endParaRPr>
          </a:p>
        </p:txBody>
      </p:sp>
      <p:pic>
        <p:nvPicPr>
          <p:cNvPr id="2095" name="Picture 47" descr="http://www.ppsinternational.in/resources/img/govt/railways/North%20Eastern%20Frontier%20Railways.png">
            <a:extLst>
              <a:ext uri="{FF2B5EF4-FFF2-40B4-BE49-F238E27FC236}">
                <a16:creationId xmlns:a16="http://schemas.microsoft.com/office/drawing/2014/main" id="{57F8C922-AFF2-4A8D-1366-3593B7FEC28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42686" y="2987305"/>
            <a:ext cx="927036" cy="910238"/>
          </a:xfrm>
          <a:prstGeom prst="rect">
            <a:avLst/>
          </a:prstGeom>
          <a:noFill/>
          <a:extLst>
            <a:ext uri="{909E8E84-426E-40DD-AFC4-6F175D3DCCD1}">
              <a14:hiddenFill xmlns:a14="http://schemas.microsoft.com/office/drawing/2010/main">
                <a:solidFill>
                  <a:srgbClr val="FFFFFF"/>
                </a:solidFill>
              </a14:hiddenFill>
            </a:ext>
          </a:extLst>
        </p:spPr>
      </p:pic>
      <p:pic>
        <p:nvPicPr>
          <p:cNvPr id="2097" name="Picture 49" descr="http://www.ppsinternational.in/resources/img/govt/railways/North%20Eastern%20Railway.png">
            <a:extLst>
              <a:ext uri="{FF2B5EF4-FFF2-40B4-BE49-F238E27FC236}">
                <a16:creationId xmlns:a16="http://schemas.microsoft.com/office/drawing/2014/main" id="{29A2A163-C38D-4206-8C4C-1CF50BBB146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97834" y="2940014"/>
            <a:ext cx="917289" cy="91728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5B19284C-B5DC-E198-5266-E2F50F8C7AB8}"/>
              </a:ext>
            </a:extLst>
          </p:cNvPr>
          <p:cNvSpPr/>
          <p:nvPr/>
        </p:nvSpPr>
        <p:spPr>
          <a:xfrm>
            <a:off x="7953810" y="3937521"/>
            <a:ext cx="1484702" cy="246221"/>
          </a:xfrm>
          <a:prstGeom prst="rect">
            <a:avLst/>
          </a:prstGeom>
        </p:spPr>
        <p:txBody>
          <a:bodyPr wrap="none">
            <a:spAutoFit/>
          </a:bodyPr>
          <a:lstStyle/>
          <a:p>
            <a:r>
              <a:rPr lang="en-IN" sz="1000" dirty="0">
                <a:solidFill>
                  <a:srgbClr val="000000"/>
                </a:solidFill>
                <a:latin typeface="Book Antiqua" panose="02040602050305030304" pitchFamily="18" charset="0"/>
              </a:rPr>
              <a:t>North Eastern Railway</a:t>
            </a:r>
            <a:endParaRPr lang="en-IN" sz="1000" dirty="0">
              <a:latin typeface="Book Antiqua" panose="02040602050305030304" pitchFamily="18" charset="0"/>
            </a:endParaRPr>
          </a:p>
        </p:txBody>
      </p:sp>
      <p:pic>
        <p:nvPicPr>
          <p:cNvPr id="2099" name="Picture 51" descr="http://www.ppsinternational.in/resources/img/govt/railways/North%20Railway.png">
            <a:extLst>
              <a:ext uri="{FF2B5EF4-FFF2-40B4-BE49-F238E27FC236}">
                <a16:creationId xmlns:a16="http://schemas.microsoft.com/office/drawing/2014/main" id="{E54D10C6-2C03-C408-6F6D-04B928E852B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543094" y="2956715"/>
            <a:ext cx="819379" cy="947620"/>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62FCD2F9-B9DA-2BE6-AD38-408B0A4BB203}"/>
              </a:ext>
            </a:extLst>
          </p:cNvPr>
          <p:cNvSpPr/>
          <p:nvPr/>
        </p:nvSpPr>
        <p:spPr>
          <a:xfrm>
            <a:off x="9396459" y="3938309"/>
            <a:ext cx="1213794" cy="246221"/>
          </a:xfrm>
          <a:prstGeom prst="rect">
            <a:avLst/>
          </a:prstGeom>
        </p:spPr>
        <p:txBody>
          <a:bodyPr wrap="none">
            <a:spAutoFit/>
          </a:bodyPr>
          <a:lstStyle/>
          <a:p>
            <a:r>
              <a:rPr lang="en-IN" sz="1000" dirty="0">
                <a:solidFill>
                  <a:srgbClr val="000000"/>
                </a:solidFill>
                <a:latin typeface="Book Antiqua" panose="02040602050305030304" pitchFamily="18" charset="0"/>
              </a:rPr>
              <a:t>Northern Railway</a:t>
            </a:r>
            <a:endParaRPr lang="en-IN" sz="1000" dirty="0">
              <a:latin typeface="Book Antiqua" panose="02040602050305030304" pitchFamily="18" charset="0"/>
            </a:endParaRPr>
          </a:p>
        </p:txBody>
      </p:sp>
      <p:pic>
        <p:nvPicPr>
          <p:cNvPr id="69" name="Picture 39" descr="http://www.ppsinternational.in/resources/img/govt/railways/Central%20Railway.png">
            <a:extLst>
              <a:ext uri="{FF2B5EF4-FFF2-40B4-BE49-F238E27FC236}">
                <a16:creationId xmlns:a16="http://schemas.microsoft.com/office/drawing/2014/main" id="{C4265E3B-C288-D217-CD52-C315B2C8CD4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56328" y="3068522"/>
            <a:ext cx="837398" cy="837398"/>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F82F75E-8264-1AF0-98D1-0EC8564BB75A}"/>
              </a:ext>
            </a:extLst>
          </p:cNvPr>
          <p:cNvSpPr/>
          <p:nvPr/>
        </p:nvSpPr>
        <p:spPr>
          <a:xfrm>
            <a:off x="10522895" y="3961342"/>
            <a:ext cx="1531188" cy="246221"/>
          </a:xfrm>
          <a:prstGeom prst="rect">
            <a:avLst/>
          </a:prstGeom>
        </p:spPr>
        <p:txBody>
          <a:bodyPr wrap="none">
            <a:spAutoFit/>
          </a:bodyPr>
          <a:lstStyle/>
          <a:p>
            <a:r>
              <a:rPr lang="en-IN" sz="1000" dirty="0">
                <a:solidFill>
                  <a:srgbClr val="000000"/>
                </a:solidFill>
                <a:latin typeface="Book Antiqua" panose="02040602050305030304" pitchFamily="18" charset="0"/>
              </a:rPr>
              <a:t>North Western Railway</a:t>
            </a:r>
            <a:endParaRPr lang="en-IN" sz="1000" dirty="0">
              <a:latin typeface="Book Antiqua" panose="02040602050305030304" pitchFamily="18" charset="0"/>
            </a:endParaRPr>
          </a:p>
        </p:txBody>
      </p:sp>
      <p:pic>
        <p:nvPicPr>
          <p:cNvPr id="2103" name="Picture 55" descr="http://www.ppsinternational.in/resources/img/govt/railways/Soth%20Eastern%20Railways.png">
            <a:extLst>
              <a:ext uri="{FF2B5EF4-FFF2-40B4-BE49-F238E27FC236}">
                <a16:creationId xmlns:a16="http://schemas.microsoft.com/office/drawing/2014/main" id="{2B35D2E1-E26B-F9B2-CF4D-E8F5772CF6D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5438" y="4338412"/>
            <a:ext cx="967085" cy="959868"/>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39C0AF99-C5A2-FDEE-EB7C-B68122EA65D2}"/>
              </a:ext>
            </a:extLst>
          </p:cNvPr>
          <p:cNvSpPr/>
          <p:nvPr/>
        </p:nvSpPr>
        <p:spPr>
          <a:xfrm>
            <a:off x="175790" y="5328686"/>
            <a:ext cx="1526380" cy="246221"/>
          </a:xfrm>
          <a:prstGeom prst="rect">
            <a:avLst/>
          </a:prstGeom>
        </p:spPr>
        <p:txBody>
          <a:bodyPr wrap="none">
            <a:spAutoFit/>
          </a:bodyPr>
          <a:lstStyle/>
          <a:p>
            <a:r>
              <a:rPr lang="en-IN" sz="1000" dirty="0">
                <a:solidFill>
                  <a:srgbClr val="000000"/>
                </a:solidFill>
                <a:latin typeface="Book Antiqua" panose="02040602050305030304" pitchFamily="18" charset="0"/>
              </a:rPr>
              <a:t>South Eastern Railways</a:t>
            </a:r>
            <a:endParaRPr lang="en-IN" sz="1000" dirty="0">
              <a:latin typeface="Book Antiqua" panose="02040602050305030304" pitchFamily="18" charset="0"/>
            </a:endParaRPr>
          </a:p>
        </p:txBody>
      </p:sp>
      <p:pic>
        <p:nvPicPr>
          <p:cNvPr id="2105" name="Picture 57" descr="http://www.ppsinternational.in/resources/img/govt/railways/Sothern%20railways.png">
            <a:extLst>
              <a:ext uri="{FF2B5EF4-FFF2-40B4-BE49-F238E27FC236}">
                <a16:creationId xmlns:a16="http://schemas.microsoft.com/office/drawing/2014/main" id="{20497BE5-12A7-0264-2BA8-E89FC517CC5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826721" y="4360401"/>
            <a:ext cx="881690" cy="88169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7645ED0F-BC98-2CA8-7707-64D8641E9A93}"/>
              </a:ext>
            </a:extLst>
          </p:cNvPr>
          <p:cNvSpPr/>
          <p:nvPr/>
        </p:nvSpPr>
        <p:spPr>
          <a:xfrm>
            <a:off x="1641617" y="5321922"/>
            <a:ext cx="1255472" cy="246221"/>
          </a:xfrm>
          <a:prstGeom prst="rect">
            <a:avLst/>
          </a:prstGeom>
        </p:spPr>
        <p:txBody>
          <a:bodyPr wrap="none">
            <a:spAutoFit/>
          </a:bodyPr>
          <a:lstStyle/>
          <a:p>
            <a:r>
              <a:rPr lang="en-IN" sz="1000" dirty="0">
                <a:solidFill>
                  <a:srgbClr val="000000"/>
                </a:solidFill>
                <a:latin typeface="Book Antiqua" panose="02040602050305030304" pitchFamily="18" charset="0"/>
              </a:rPr>
              <a:t>Southern Railways</a:t>
            </a:r>
            <a:endParaRPr lang="en-IN" sz="1000" dirty="0">
              <a:latin typeface="Book Antiqua" panose="02040602050305030304" pitchFamily="18" charset="0"/>
            </a:endParaRPr>
          </a:p>
        </p:txBody>
      </p:sp>
      <p:pic>
        <p:nvPicPr>
          <p:cNvPr id="2107" name="Picture 59" descr="http://www.ppsinternational.in/resources/img/govt/railways/South%20Central%20Railway.png">
            <a:extLst>
              <a:ext uri="{FF2B5EF4-FFF2-40B4-BE49-F238E27FC236}">
                <a16:creationId xmlns:a16="http://schemas.microsoft.com/office/drawing/2014/main" id="{B792BE8E-8454-FFB7-7288-A97991ECEF2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72226" y="4274849"/>
            <a:ext cx="1005294" cy="1005294"/>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0EEE55D8-1CD8-540C-6370-2290A7C967BF}"/>
              </a:ext>
            </a:extLst>
          </p:cNvPr>
          <p:cNvSpPr/>
          <p:nvPr/>
        </p:nvSpPr>
        <p:spPr>
          <a:xfrm>
            <a:off x="2826792" y="5335406"/>
            <a:ext cx="1467068" cy="246221"/>
          </a:xfrm>
          <a:prstGeom prst="rect">
            <a:avLst/>
          </a:prstGeom>
        </p:spPr>
        <p:txBody>
          <a:bodyPr wrap="none">
            <a:spAutoFit/>
          </a:bodyPr>
          <a:lstStyle/>
          <a:p>
            <a:r>
              <a:rPr lang="en-IN" sz="1000" dirty="0">
                <a:solidFill>
                  <a:srgbClr val="000000"/>
                </a:solidFill>
                <a:latin typeface="Book Antiqua" panose="02040602050305030304" pitchFamily="18" charset="0"/>
              </a:rPr>
              <a:t>South Central Railway</a:t>
            </a:r>
            <a:endParaRPr lang="en-IN" sz="1000" dirty="0">
              <a:latin typeface="Book Antiqua" panose="02040602050305030304" pitchFamily="18" charset="0"/>
            </a:endParaRPr>
          </a:p>
        </p:txBody>
      </p:sp>
      <p:pic>
        <p:nvPicPr>
          <p:cNvPr id="2109" name="Picture 61" descr="http://www.ppsinternational.in/resources/img/govt/railways/South%20Cost%20Railway.png">
            <a:extLst>
              <a:ext uri="{FF2B5EF4-FFF2-40B4-BE49-F238E27FC236}">
                <a16:creationId xmlns:a16="http://schemas.microsoft.com/office/drawing/2014/main" id="{4C2445D1-3EB7-54CF-FDD0-8F7F9EBBD711}"/>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327693" y="4236421"/>
            <a:ext cx="1110808" cy="111080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65C3FDC7-A9BC-B20E-A0FF-7065E99C3B06}"/>
              </a:ext>
            </a:extLst>
          </p:cNvPr>
          <p:cNvSpPr/>
          <p:nvPr/>
        </p:nvSpPr>
        <p:spPr>
          <a:xfrm>
            <a:off x="4228702" y="5333032"/>
            <a:ext cx="1303562" cy="246221"/>
          </a:xfrm>
          <a:prstGeom prst="rect">
            <a:avLst/>
          </a:prstGeom>
        </p:spPr>
        <p:txBody>
          <a:bodyPr wrap="none">
            <a:spAutoFit/>
          </a:bodyPr>
          <a:lstStyle/>
          <a:p>
            <a:r>
              <a:rPr lang="en-IN" sz="1000" dirty="0">
                <a:solidFill>
                  <a:srgbClr val="000000"/>
                </a:solidFill>
                <a:latin typeface="Book Antiqua" panose="02040602050305030304" pitchFamily="18" charset="0"/>
              </a:rPr>
              <a:t>South Cost Railway</a:t>
            </a:r>
            <a:endParaRPr lang="en-IN" sz="1000" dirty="0">
              <a:latin typeface="Book Antiqua" panose="02040602050305030304" pitchFamily="18" charset="0"/>
            </a:endParaRPr>
          </a:p>
        </p:txBody>
      </p:sp>
      <p:sp>
        <p:nvSpPr>
          <p:cNvPr id="34" name="Rectangle 33">
            <a:extLst>
              <a:ext uri="{FF2B5EF4-FFF2-40B4-BE49-F238E27FC236}">
                <a16:creationId xmlns:a16="http://schemas.microsoft.com/office/drawing/2014/main" id="{FF58E5BC-FBB0-E4C6-D432-E3D66F917761}"/>
              </a:ext>
            </a:extLst>
          </p:cNvPr>
          <p:cNvSpPr/>
          <p:nvPr/>
        </p:nvSpPr>
        <p:spPr>
          <a:xfrm>
            <a:off x="5418482" y="5344415"/>
            <a:ext cx="1737976" cy="246221"/>
          </a:xfrm>
          <a:prstGeom prst="rect">
            <a:avLst/>
          </a:prstGeom>
        </p:spPr>
        <p:txBody>
          <a:bodyPr wrap="none">
            <a:spAutoFit/>
          </a:bodyPr>
          <a:lstStyle/>
          <a:p>
            <a:r>
              <a:rPr lang="en-IN" sz="1000" dirty="0">
                <a:solidFill>
                  <a:srgbClr val="000000"/>
                </a:solidFill>
                <a:latin typeface="Book Antiqua" panose="02040602050305030304" pitchFamily="18" charset="0"/>
              </a:rPr>
              <a:t>South East Central Railway</a:t>
            </a:r>
            <a:endParaRPr lang="en-IN" sz="1000" dirty="0">
              <a:latin typeface="Book Antiqua" panose="02040602050305030304" pitchFamily="18" charset="0"/>
            </a:endParaRPr>
          </a:p>
        </p:txBody>
      </p:sp>
      <p:pic>
        <p:nvPicPr>
          <p:cNvPr id="2111" name="Picture 63" descr="http://www.ppsinternational.in/resources/img/govt/railways/South%20East%20Central%20Railway.png">
            <a:extLst>
              <a:ext uri="{FF2B5EF4-FFF2-40B4-BE49-F238E27FC236}">
                <a16:creationId xmlns:a16="http://schemas.microsoft.com/office/drawing/2014/main" id="{3FA99E19-BD29-E600-FA2D-FFA683E23A5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688674" y="4302530"/>
            <a:ext cx="978590" cy="978590"/>
          </a:xfrm>
          <a:prstGeom prst="rect">
            <a:avLst/>
          </a:prstGeom>
          <a:noFill/>
          <a:extLst>
            <a:ext uri="{909E8E84-426E-40DD-AFC4-6F175D3DCCD1}">
              <a14:hiddenFill xmlns:a14="http://schemas.microsoft.com/office/drawing/2010/main">
                <a:solidFill>
                  <a:srgbClr val="FFFFFF"/>
                </a:solidFill>
              </a14:hiddenFill>
            </a:ext>
          </a:extLst>
        </p:spPr>
      </p:pic>
      <p:pic>
        <p:nvPicPr>
          <p:cNvPr id="2113" name="Picture 65" descr="http://www.ppsinternational.in/resources/img/govt/railways/South%20Western%20Railway.png">
            <a:extLst>
              <a:ext uri="{FF2B5EF4-FFF2-40B4-BE49-F238E27FC236}">
                <a16:creationId xmlns:a16="http://schemas.microsoft.com/office/drawing/2014/main" id="{C80C24CA-8A95-F784-EE27-CAA6D513B4D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250843" y="4357933"/>
            <a:ext cx="914962" cy="914962"/>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7A639816-DA2D-9CA7-DC99-2FDA72FFF263}"/>
              </a:ext>
            </a:extLst>
          </p:cNvPr>
          <p:cNvSpPr/>
          <p:nvPr/>
        </p:nvSpPr>
        <p:spPr>
          <a:xfrm>
            <a:off x="7036286" y="5352268"/>
            <a:ext cx="1518364" cy="246221"/>
          </a:xfrm>
          <a:prstGeom prst="rect">
            <a:avLst/>
          </a:prstGeom>
        </p:spPr>
        <p:txBody>
          <a:bodyPr wrap="none">
            <a:spAutoFit/>
          </a:bodyPr>
          <a:lstStyle/>
          <a:p>
            <a:r>
              <a:rPr lang="en-IN" sz="1000" dirty="0">
                <a:solidFill>
                  <a:srgbClr val="000000"/>
                </a:solidFill>
                <a:latin typeface="Book Antiqua" panose="02040602050305030304" pitchFamily="18" charset="0"/>
              </a:rPr>
              <a:t>South Western Railway</a:t>
            </a:r>
            <a:endParaRPr lang="en-IN" sz="1000" dirty="0">
              <a:latin typeface="Book Antiqua" panose="02040602050305030304" pitchFamily="18" charset="0"/>
            </a:endParaRPr>
          </a:p>
        </p:txBody>
      </p:sp>
      <p:pic>
        <p:nvPicPr>
          <p:cNvPr id="84" name="Picture 67" descr="http://www.ppsinternational.in/resources/img/govt/railways/West%20Central%20Railway.png">
            <a:extLst>
              <a:ext uri="{FF2B5EF4-FFF2-40B4-BE49-F238E27FC236}">
                <a16:creationId xmlns:a16="http://schemas.microsoft.com/office/drawing/2014/main" id="{C6608B4F-1563-780C-EBC1-D12EC45287F5}"/>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612400" y="4417183"/>
            <a:ext cx="841809" cy="841809"/>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64604B32-E99B-4CB0-25F8-EEBC39F113FB}"/>
              </a:ext>
            </a:extLst>
          </p:cNvPr>
          <p:cNvSpPr/>
          <p:nvPr/>
        </p:nvSpPr>
        <p:spPr>
          <a:xfrm>
            <a:off x="8416856" y="5366464"/>
            <a:ext cx="1420582" cy="246221"/>
          </a:xfrm>
          <a:prstGeom prst="rect">
            <a:avLst/>
          </a:prstGeom>
        </p:spPr>
        <p:txBody>
          <a:bodyPr wrap="none">
            <a:spAutoFit/>
          </a:bodyPr>
          <a:lstStyle/>
          <a:p>
            <a:r>
              <a:rPr lang="en-IN" sz="1000" dirty="0">
                <a:solidFill>
                  <a:srgbClr val="000000"/>
                </a:solidFill>
                <a:latin typeface="Book Antiqua" panose="02040602050305030304" pitchFamily="18" charset="0"/>
              </a:rPr>
              <a:t>West Central Railway</a:t>
            </a:r>
            <a:endParaRPr lang="en-IN" sz="1000" dirty="0">
              <a:latin typeface="Book Antiqua" panose="02040602050305030304" pitchFamily="18" charset="0"/>
            </a:endParaRPr>
          </a:p>
        </p:txBody>
      </p:sp>
      <p:pic>
        <p:nvPicPr>
          <p:cNvPr id="2117" name="Picture 69" descr="http://www.ppsinternational.in/resources/img/govt/railways/Western%20Railway.png">
            <a:extLst>
              <a:ext uri="{FF2B5EF4-FFF2-40B4-BE49-F238E27FC236}">
                <a16:creationId xmlns:a16="http://schemas.microsoft.com/office/drawing/2014/main" id="{50D49348-0499-B1C6-5050-83BF5E1BC99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900804" y="4428702"/>
            <a:ext cx="869578" cy="869578"/>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EAAF4204-A7DF-2344-1665-9CBAD61F7CFC}"/>
              </a:ext>
            </a:extLst>
          </p:cNvPr>
          <p:cNvSpPr/>
          <p:nvPr/>
        </p:nvSpPr>
        <p:spPr>
          <a:xfrm>
            <a:off x="9784774" y="5362025"/>
            <a:ext cx="1154483" cy="246221"/>
          </a:xfrm>
          <a:prstGeom prst="rect">
            <a:avLst/>
          </a:prstGeom>
        </p:spPr>
        <p:txBody>
          <a:bodyPr wrap="none">
            <a:spAutoFit/>
          </a:bodyPr>
          <a:lstStyle/>
          <a:p>
            <a:r>
              <a:rPr lang="en-IN" sz="1000" dirty="0">
                <a:solidFill>
                  <a:srgbClr val="000000"/>
                </a:solidFill>
                <a:latin typeface="Book Antiqua" panose="02040602050305030304" pitchFamily="18" charset="0"/>
              </a:rPr>
              <a:t>Western Railway</a:t>
            </a:r>
            <a:endParaRPr lang="en-IN" sz="1000" dirty="0">
              <a:latin typeface="Book Antiqua" panose="02040602050305030304" pitchFamily="18" charset="0"/>
            </a:endParaRPr>
          </a:p>
        </p:txBody>
      </p:sp>
      <p:sp>
        <p:nvSpPr>
          <p:cNvPr id="39" name="Rectangle 38">
            <a:extLst>
              <a:ext uri="{FF2B5EF4-FFF2-40B4-BE49-F238E27FC236}">
                <a16:creationId xmlns:a16="http://schemas.microsoft.com/office/drawing/2014/main" id="{58D29D61-278C-B022-5BCA-2845D345F05D}"/>
              </a:ext>
            </a:extLst>
          </p:cNvPr>
          <p:cNvSpPr/>
          <p:nvPr/>
        </p:nvSpPr>
        <p:spPr>
          <a:xfrm>
            <a:off x="10856328" y="5364419"/>
            <a:ext cx="1290738" cy="246221"/>
          </a:xfrm>
          <a:prstGeom prst="rect">
            <a:avLst/>
          </a:prstGeom>
        </p:spPr>
        <p:txBody>
          <a:bodyPr wrap="none">
            <a:spAutoFit/>
          </a:bodyPr>
          <a:lstStyle/>
          <a:p>
            <a:r>
              <a:rPr lang="it-IT" sz="1000" dirty="0">
                <a:solidFill>
                  <a:srgbClr val="000000"/>
                </a:solidFill>
                <a:latin typeface="Book Antiqua" panose="02040602050305030304" pitchFamily="18" charset="0"/>
              </a:rPr>
              <a:t>Kolkata Metro Rail </a:t>
            </a:r>
          </a:p>
        </p:txBody>
      </p:sp>
      <p:pic>
        <p:nvPicPr>
          <p:cNvPr id="1028" name="Picture 4" descr="Metro Railway, Kolkata - Wikipedia">
            <a:extLst>
              <a:ext uri="{FF2B5EF4-FFF2-40B4-BE49-F238E27FC236}">
                <a16:creationId xmlns:a16="http://schemas.microsoft.com/office/drawing/2014/main" id="{2F4D3D77-3B36-9A1D-D98E-69849168BF7E}"/>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1054472" y="4567332"/>
            <a:ext cx="999611" cy="689732"/>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Manual Input 4">
            <a:extLst>
              <a:ext uri="{FF2B5EF4-FFF2-40B4-BE49-F238E27FC236}">
                <a16:creationId xmlns:a16="http://schemas.microsoft.com/office/drawing/2014/main" id="{064AE7DB-12C6-388C-1098-004CD87DB943}"/>
              </a:ext>
            </a:extLst>
          </p:cNvPr>
          <p:cNvSpPr/>
          <p:nvPr/>
        </p:nvSpPr>
        <p:spPr>
          <a:xfrm>
            <a:off x="0" y="649377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Flowchart: Manual Input 5">
            <a:extLst>
              <a:ext uri="{FF2B5EF4-FFF2-40B4-BE49-F238E27FC236}">
                <a16:creationId xmlns:a16="http://schemas.microsoft.com/office/drawing/2014/main" id="{8C5B4EF7-CADB-FC08-9EB4-941860363849}"/>
              </a:ext>
            </a:extLst>
          </p:cNvPr>
          <p:cNvSpPr/>
          <p:nvPr/>
        </p:nvSpPr>
        <p:spPr>
          <a:xfrm flipH="1">
            <a:off x="5681123" y="6493307"/>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2" descr="Delhi Metro Rail Corporation Logo PNG Vector (CDR) Free Download">
            <a:extLst>
              <a:ext uri="{FF2B5EF4-FFF2-40B4-BE49-F238E27FC236}">
                <a16:creationId xmlns:a16="http://schemas.microsoft.com/office/drawing/2014/main" id="{59A21FD8-12A3-9A8A-F6F4-846B1186218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5790" y="5581627"/>
            <a:ext cx="1671146" cy="9525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7182E1D-8FCF-3C2B-8240-5FD0BA649CD9}"/>
              </a:ext>
            </a:extLst>
          </p:cNvPr>
          <p:cNvSpPr txBox="1"/>
          <p:nvPr/>
        </p:nvSpPr>
        <p:spPr>
          <a:xfrm>
            <a:off x="10708839" y="6257637"/>
            <a:ext cx="1521570" cy="307777"/>
          </a:xfrm>
          <a:prstGeom prst="rect">
            <a:avLst/>
          </a:prstGeom>
          <a:noFill/>
        </p:spPr>
        <p:txBody>
          <a:bodyPr wrap="none" rtlCol="0">
            <a:spAutoFit/>
          </a:bodyPr>
          <a:lstStyle/>
          <a:p>
            <a:r>
              <a:rPr lang="en-IN" sz="1400" dirty="0">
                <a:solidFill>
                  <a:srgbClr val="8C8C8D"/>
                </a:solidFill>
                <a:latin typeface="Montserrat" panose="00000500000000000000" pitchFamily="2" charset="0"/>
              </a:rPr>
              <a:t>&amp; Many More…!</a:t>
            </a:r>
          </a:p>
        </p:txBody>
      </p:sp>
    </p:spTree>
    <p:extLst>
      <p:ext uri="{BB962C8B-B14F-4D97-AF65-F5344CB8AC3E}">
        <p14:creationId xmlns:p14="http://schemas.microsoft.com/office/powerpoint/2010/main" val="29882024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2D5A0-2830-2F90-CE8C-B0D6E0C59BD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7E79DA-2B92-90BC-E4BC-349365917C7A}"/>
              </a:ext>
            </a:extLst>
          </p:cNvPr>
          <p:cNvSpPr/>
          <p:nvPr/>
        </p:nvSpPr>
        <p:spPr>
          <a:xfrm>
            <a:off x="585125" y="137508"/>
            <a:ext cx="10830437" cy="461665"/>
          </a:xfrm>
          <a:prstGeom prst="rect">
            <a:avLst/>
          </a:prstGeom>
          <a:noFill/>
        </p:spPr>
        <p:txBody>
          <a:bodyPr wrap="square" lIns="91440" tIns="45720" rIns="91440" bIns="45720">
            <a:spAutoFit/>
          </a:bodyPr>
          <a:lstStyle/>
          <a:p>
            <a:pPr algn="ctr"/>
            <a:r>
              <a:rPr lang="en-US" sz="2400" dirty="0">
                <a:ln w="0"/>
                <a:solidFill>
                  <a:srgbClr val="414291"/>
                </a:solidFill>
                <a:latin typeface="Montserrat" panose="00000500000000000000" pitchFamily="2" charset="0"/>
              </a:rPr>
              <a:t>OUR PRINCIPAL &amp; PRODUCT CATEGORIES</a:t>
            </a:r>
          </a:p>
        </p:txBody>
      </p:sp>
      <p:sp>
        <p:nvSpPr>
          <p:cNvPr id="15" name="TextBox 14">
            <a:extLst>
              <a:ext uri="{FF2B5EF4-FFF2-40B4-BE49-F238E27FC236}">
                <a16:creationId xmlns:a16="http://schemas.microsoft.com/office/drawing/2014/main" id="{59DAD47D-4023-24D5-F546-8378A2BF45D4}"/>
              </a:ext>
            </a:extLst>
          </p:cNvPr>
          <p:cNvSpPr txBox="1"/>
          <p:nvPr/>
        </p:nvSpPr>
        <p:spPr>
          <a:xfrm>
            <a:off x="10431688" y="5942301"/>
            <a:ext cx="1726755" cy="338554"/>
          </a:xfrm>
          <a:prstGeom prst="rect">
            <a:avLst/>
          </a:prstGeom>
          <a:noFill/>
        </p:spPr>
        <p:txBody>
          <a:bodyPr wrap="none" rtlCol="0">
            <a:spAutoFit/>
          </a:bodyPr>
          <a:lstStyle/>
          <a:p>
            <a:r>
              <a:rPr lang="en-IN" sz="1600" dirty="0">
                <a:latin typeface="Montserrat" panose="00000500000000000000" pitchFamily="2" charset="0"/>
              </a:rPr>
              <a:t>&amp; Many More…!</a:t>
            </a:r>
          </a:p>
        </p:txBody>
      </p:sp>
      <p:pic>
        <p:nvPicPr>
          <p:cNvPr id="11" name="Picture 10">
            <a:extLst>
              <a:ext uri="{FF2B5EF4-FFF2-40B4-BE49-F238E27FC236}">
                <a16:creationId xmlns:a16="http://schemas.microsoft.com/office/drawing/2014/main" id="{F68086B6-B962-BEEA-1A7D-DBFDA476EFE3}"/>
              </a:ext>
            </a:extLst>
          </p:cNvPr>
          <p:cNvPicPr>
            <a:picLocks noChangeAspect="1"/>
          </p:cNvPicPr>
          <p:nvPr/>
        </p:nvPicPr>
        <p:blipFill>
          <a:blip r:embed="rId2" cstate="print">
            <a:extLst>
              <a:ext uri="{28A0092B-C50C-407E-A947-70E740481C1C}">
                <a14:useLocalDpi xmlns:a14="http://schemas.microsoft.com/office/drawing/2010/main" val="0"/>
              </a:ext>
            </a:extLst>
          </a:blip>
          <a:srcRect t="30657" b="35800"/>
          <a:stretch/>
        </p:blipFill>
        <p:spPr>
          <a:xfrm>
            <a:off x="585125" y="2351228"/>
            <a:ext cx="2017558" cy="385192"/>
          </a:xfrm>
          <a:prstGeom prst="rect">
            <a:avLst/>
          </a:prstGeom>
        </p:spPr>
      </p:pic>
      <p:pic>
        <p:nvPicPr>
          <p:cNvPr id="13" name="Picture 12">
            <a:extLst>
              <a:ext uri="{FF2B5EF4-FFF2-40B4-BE49-F238E27FC236}">
                <a16:creationId xmlns:a16="http://schemas.microsoft.com/office/drawing/2014/main" id="{65C4FB55-4F53-3BD5-6C68-49263331DDBD}"/>
              </a:ext>
            </a:extLst>
          </p:cNvPr>
          <p:cNvPicPr>
            <a:picLocks noChangeAspect="1"/>
          </p:cNvPicPr>
          <p:nvPr/>
        </p:nvPicPr>
        <p:blipFill>
          <a:blip r:embed="rId3" cstate="print">
            <a:extLst>
              <a:ext uri="{28A0092B-C50C-407E-A947-70E740481C1C}">
                <a14:useLocalDpi xmlns:a14="http://schemas.microsoft.com/office/drawing/2010/main" val="0"/>
              </a:ext>
            </a:extLst>
          </a:blip>
          <a:srcRect l="20711" t="34226" r="24405" b="35149"/>
          <a:stretch/>
        </p:blipFill>
        <p:spPr>
          <a:xfrm>
            <a:off x="5380650" y="2223446"/>
            <a:ext cx="1763664" cy="560124"/>
          </a:xfrm>
          <a:prstGeom prst="rect">
            <a:avLst/>
          </a:prstGeom>
        </p:spPr>
      </p:pic>
      <p:pic>
        <p:nvPicPr>
          <p:cNvPr id="18" name="Picture 17">
            <a:extLst>
              <a:ext uri="{FF2B5EF4-FFF2-40B4-BE49-F238E27FC236}">
                <a16:creationId xmlns:a16="http://schemas.microsoft.com/office/drawing/2014/main" id="{A82CD209-8789-0812-590B-F0ECF78223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9442" y="4688084"/>
            <a:ext cx="1090665" cy="647474"/>
          </a:xfrm>
          <a:prstGeom prst="rect">
            <a:avLst/>
          </a:prstGeom>
        </p:spPr>
      </p:pic>
      <p:pic>
        <p:nvPicPr>
          <p:cNvPr id="20" name="Picture 19">
            <a:extLst>
              <a:ext uri="{FF2B5EF4-FFF2-40B4-BE49-F238E27FC236}">
                <a16:creationId xmlns:a16="http://schemas.microsoft.com/office/drawing/2014/main" id="{919554BE-6F3C-F7AA-F40D-8BE7AFA0E7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8173" y="1142047"/>
            <a:ext cx="1367400" cy="490747"/>
          </a:xfrm>
          <a:prstGeom prst="rect">
            <a:avLst/>
          </a:prstGeom>
        </p:spPr>
      </p:pic>
      <p:pic>
        <p:nvPicPr>
          <p:cNvPr id="22" name="Picture 21">
            <a:extLst>
              <a:ext uri="{FF2B5EF4-FFF2-40B4-BE49-F238E27FC236}">
                <a16:creationId xmlns:a16="http://schemas.microsoft.com/office/drawing/2014/main" id="{869FA84F-DBA4-AF3E-1D51-CD112442D5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90566" y="2194995"/>
            <a:ext cx="1045412" cy="619206"/>
          </a:xfrm>
          <a:prstGeom prst="rect">
            <a:avLst/>
          </a:prstGeom>
        </p:spPr>
      </p:pic>
      <p:pic>
        <p:nvPicPr>
          <p:cNvPr id="23" name="Picture 4" descr="tibcon-logo | Çağrı Elektrik - Çağrı Grup A.Ş.">
            <a:extLst>
              <a:ext uri="{FF2B5EF4-FFF2-40B4-BE49-F238E27FC236}">
                <a16:creationId xmlns:a16="http://schemas.microsoft.com/office/drawing/2014/main" id="{38B195DF-0460-FA21-E12A-B8A0D9DA754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7795" y="1152627"/>
            <a:ext cx="1837023" cy="4907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PEC 2024">
            <a:extLst>
              <a:ext uri="{FF2B5EF4-FFF2-40B4-BE49-F238E27FC236}">
                <a16:creationId xmlns:a16="http://schemas.microsoft.com/office/drawing/2014/main" id="{1CDFBA14-A605-21B0-D30E-C5E69B9701F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89928" y="1074928"/>
            <a:ext cx="1234040" cy="44857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blum">
            <a:extLst>
              <a:ext uri="{FF2B5EF4-FFF2-40B4-BE49-F238E27FC236}">
                <a16:creationId xmlns:a16="http://schemas.microsoft.com/office/drawing/2014/main" id="{3BDAF945-FFAB-125D-F2A2-463F60ECA9D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73081" y="3387935"/>
            <a:ext cx="778801" cy="8001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frigeration &amp; Air-Conditioning Trades Association Ltd. (RATA)">
            <a:extLst>
              <a:ext uri="{FF2B5EF4-FFF2-40B4-BE49-F238E27FC236}">
                <a16:creationId xmlns:a16="http://schemas.microsoft.com/office/drawing/2014/main" id="{16E38341-8640-C858-6917-3F7679144FF7}"/>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2301" t="11936" r="6659" b="11586"/>
          <a:stretch/>
        </p:blipFill>
        <p:spPr bwMode="auto">
          <a:xfrm>
            <a:off x="8685848" y="3303782"/>
            <a:ext cx="661386" cy="80013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Welcome to SUKRUT India">
            <a:extLst>
              <a:ext uri="{FF2B5EF4-FFF2-40B4-BE49-F238E27FC236}">
                <a16:creationId xmlns:a16="http://schemas.microsoft.com/office/drawing/2014/main" id="{DF458D87-95AC-AB10-2A04-9C7C53DC426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8300" t="36119" r="55472" b="41234"/>
          <a:stretch/>
        </p:blipFill>
        <p:spPr bwMode="auto">
          <a:xfrm>
            <a:off x="4699469" y="4743587"/>
            <a:ext cx="1272381" cy="4812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ydraulic Quick Couplings - Stucchi Spa">
            <a:extLst>
              <a:ext uri="{FF2B5EF4-FFF2-40B4-BE49-F238E27FC236}">
                <a16:creationId xmlns:a16="http://schemas.microsoft.com/office/drawing/2014/main" id="{FE117949-7A04-C355-E7FD-1E46B3A249D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89103" y="3329075"/>
            <a:ext cx="1476969" cy="8001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Eaton's Bussmann® Bolt Hole NH PV Fuse Series Provides Flexibility for  Solar Applications | McNaughton-McKay">
            <a:extLst>
              <a:ext uri="{FF2B5EF4-FFF2-40B4-BE49-F238E27FC236}">
                <a16:creationId xmlns:a16="http://schemas.microsoft.com/office/drawing/2014/main" id="{EE308B0E-323C-40D3-D81F-A6319D4601F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928228" y="1181499"/>
            <a:ext cx="1065223" cy="44229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mikron Danfoss Elektronik GmbH &amp; Co. KG | Solar Materials | Germany">
            <a:extLst>
              <a:ext uri="{FF2B5EF4-FFF2-40B4-BE49-F238E27FC236}">
                <a16:creationId xmlns:a16="http://schemas.microsoft.com/office/drawing/2014/main" id="{4B11E682-D28F-B6B4-ADFE-909A906955A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40936" y="1169403"/>
            <a:ext cx="1065223" cy="50598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Landing Product Home - Megawin">
            <a:extLst>
              <a:ext uri="{FF2B5EF4-FFF2-40B4-BE49-F238E27FC236}">
                <a16:creationId xmlns:a16="http://schemas.microsoft.com/office/drawing/2014/main" id="{D265D783-3D5C-4274-00B8-52DFD133451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86342" y="4743586"/>
            <a:ext cx="1769217" cy="4812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6" descr="Disaileco es Baumer en España - Distribuidor Preferente">
            <a:extLst>
              <a:ext uri="{FF2B5EF4-FFF2-40B4-BE49-F238E27FC236}">
                <a16:creationId xmlns:a16="http://schemas.microsoft.com/office/drawing/2014/main" id="{81EFA0E0-70E8-4604-73B6-9705C7E78B0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693827" y="2298318"/>
            <a:ext cx="1263713" cy="4910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7F827B2-E0C7-8602-AD9F-0C00685EF15E}"/>
              </a:ext>
            </a:extLst>
          </p:cNvPr>
          <p:cNvSpPr/>
          <p:nvPr/>
        </p:nvSpPr>
        <p:spPr>
          <a:xfrm>
            <a:off x="616533" y="595961"/>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Power Semiconductors</a:t>
            </a:r>
          </a:p>
        </p:txBody>
      </p:sp>
      <p:sp>
        <p:nvSpPr>
          <p:cNvPr id="6" name="Rectangle 5">
            <a:extLst>
              <a:ext uri="{FF2B5EF4-FFF2-40B4-BE49-F238E27FC236}">
                <a16:creationId xmlns:a16="http://schemas.microsoft.com/office/drawing/2014/main" id="{77CEACDB-A910-F5A1-6B37-C7200503870D}"/>
              </a:ext>
            </a:extLst>
          </p:cNvPr>
          <p:cNvSpPr/>
          <p:nvPr/>
        </p:nvSpPr>
        <p:spPr>
          <a:xfrm>
            <a:off x="4506790" y="600394"/>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Capacitors</a:t>
            </a:r>
          </a:p>
        </p:txBody>
      </p:sp>
      <p:sp>
        <p:nvSpPr>
          <p:cNvPr id="7" name="Rectangle 6">
            <a:extLst>
              <a:ext uri="{FF2B5EF4-FFF2-40B4-BE49-F238E27FC236}">
                <a16:creationId xmlns:a16="http://schemas.microsoft.com/office/drawing/2014/main" id="{77E17158-A45E-BE1B-A217-C483AF40EAD6}"/>
              </a:ext>
            </a:extLst>
          </p:cNvPr>
          <p:cNvSpPr/>
          <p:nvPr/>
        </p:nvSpPr>
        <p:spPr>
          <a:xfrm>
            <a:off x="8428456" y="604054"/>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Resistors</a:t>
            </a:r>
          </a:p>
        </p:txBody>
      </p:sp>
      <p:sp>
        <p:nvSpPr>
          <p:cNvPr id="8" name="Rectangle 7">
            <a:extLst>
              <a:ext uri="{FF2B5EF4-FFF2-40B4-BE49-F238E27FC236}">
                <a16:creationId xmlns:a16="http://schemas.microsoft.com/office/drawing/2014/main" id="{6CB9CED7-C835-BA68-E88C-83F049B63935}"/>
              </a:ext>
            </a:extLst>
          </p:cNvPr>
          <p:cNvSpPr/>
          <p:nvPr/>
        </p:nvSpPr>
        <p:spPr>
          <a:xfrm>
            <a:off x="585125" y="1784113"/>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Sensors</a:t>
            </a:r>
          </a:p>
        </p:txBody>
      </p:sp>
      <p:sp>
        <p:nvSpPr>
          <p:cNvPr id="9" name="Rectangle 8">
            <a:extLst>
              <a:ext uri="{FF2B5EF4-FFF2-40B4-BE49-F238E27FC236}">
                <a16:creationId xmlns:a16="http://schemas.microsoft.com/office/drawing/2014/main" id="{34710C1E-718A-E105-18CB-2DF127F1A28E}"/>
              </a:ext>
            </a:extLst>
          </p:cNvPr>
          <p:cNvSpPr/>
          <p:nvPr/>
        </p:nvSpPr>
        <p:spPr>
          <a:xfrm>
            <a:off x="8428456" y="1771158"/>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Metallic Bellows</a:t>
            </a:r>
          </a:p>
        </p:txBody>
      </p:sp>
      <p:sp>
        <p:nvSpPr>
          <p:cNvPr id="10" name="Rectangle 9">
            <a:extLst>
              <a:ext uri="{FF2B5EF4-FFF2-40B4-BE49-F238E27FC236}">
                <a16:creationId xmlns:a16="http://schemas.microsoft.com/office/drawing/2014/main" id="{03726AE9-D0B1-B9D1-971B-083E586853F7}"/>
              </a:ext>
            </a:extLst>
          </p:cNvPr>
          <p:cNvSpPr/>
          <p:nvPr/>
        </p:nvSpPr>
        <p:spPr>
          <a:xfrm>
            <a:off x="4506789" y="1765149"/>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SS &amp; Brass Fittings</a:t>
            </a:r>
          </a:p>
        </p:txBody>
      </p:sp>
      <p:sp>
        <p:nvSpPr>
          <p:cNvPr id="12" name="Rectangle 11">
            <a:extLst>
              <a:ext uri="{FF2B5EF4-FFF2-40B4-BE49-F238E27FC236}">
                <a16:creationId xmlns:a16="http://schemas.microsoft.com/office/drawing/2014/main" id="{1C275AAC-5C6E-B5A3-BEE1-2BC4C1AA3D68}"/>
              </a:ext>
            </a:extLst>
          </p:cNvPr>
          <p:cNvSpPr/>
          <p:nvPr/>
        </p:nvSpPr>
        <p:spPr>
          <a:xfrm>
            <a:off x="585125" y="2871305"/>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Quick Couplings</a:t>
            </a:r>
          </a:p>
        </p:txBody>
      </p:sp>
      <p:sp>
        <p:nvSpPr>
          <p:cNvPr id="14" name="Rectangle 13">
            <a:extLst>
              <a:ext uri="{FF2B5EF4-FFF2-40B4-BE49-F238E27FC236}">
                <a16:creationId xmlns:a16="http://schemas.microsoft.com/office/drawing/2014/main" id="{78136943-99E4-EECA-2D52-998D18C83EA5}"/>
              </a:ext>
            </a:extLst>
          </p:cNvPr>
          <p:cNvSpPr/>
          <p:nvPr/>
        </p:nvSpPr>
        <p:spPr>
          <a:xfrm>
            <a:off x="4506790" y="2853712"/>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Surge Arrestors</a:t>
            </a:r>
          </a:p>
        </p:txBody>
      </p:sp>
      <p:sp>
        <p:nvSpPr>
          <p:cNvPr id="17" name="Rectangle 16">
            <a:extLst>
              <a:ext uri="{FF2B5EF4-FFF2-40B4-BE49-F238E27FC236}">
                <a16:creationId xmlns:a16="http://schemas.microsoft.com/office/drawing/2014/main" id="{BE328763-A9F3-B361-BAD9-C9677E6381D8}"/>
              </a:ext>
            </a:extLst>
          </p:cNvPr>
          <p:cNvSpPr/>
          <p:nvPr/>
        </p:nvSpPr>
        <p:spPr>
          <a:xfrm>
            <a:off x="8357579" y="2860285"/>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SS &amp; Copper Tubes</a:t>
            </a:r>
          </a:p>
        </p:txBody>
      </p:sp>
      <p:sp>
        <p:nvSpPr>
          <p:cNvPr id="21" name="TextBox 20">
            <a:extLst>
              <a:ext uri="{FF2B5EF4-FFF2-40B4-BE49-F238E27FC236}">
                <a16:creationId xmlns:a16="http://schemas.microsoft.com/office/drawing/2014/main" id="{9B3C3148-7F4A-3954-029B-1DC016ACEF9A}"/>
              </a:ext>
            </a:extLst>
          </p:cNvPr>
          <p:cNvSpPr txBox="1"/>
          <p:nvPr/>
        </p:nvSpPr>
        <p:spPr>
          <a:xfrm>
            <a:off x="9296261" y="3804977"/>
            <a:ext cx="1914665" cy="338554"/>
          </a:xfrm>
          <a:prstGeom prst="rect">
            <a:avLst/>
          </a:prstGeom>
          <a:noFill/>
        </p:spPr>
        <p:txBody>
          <a:bodyPr wrap="square">
            <a:spAutoFit/>
          </a:bodyPr>
          <a:lstStyle/>
          <a:p>
            <a:r>
              <a:rPr lang="en-IN" sz="1600" b="1" dirty="0">
                <a:solidFill>
                  <a:srgbClr val="BB0D1D"/>
                </a:solidFill>
              </a:rPr>
              <a:t>PARASMANI TUBES</a:t>
            </a:r>
          </a:p>
        </p:txBody>
      </p:sp>
      <p:sp>
        <p:nvSpPr>
          <p:cNvPr id="24" name="Rectangle 23">
            <a:extLst>
              <a:ext uri="{FF2B5EF4-FFF2-40B4-BE49-F238E27FC236}">
                <a16:creationId xmlns:a16="http://schemas.microsoft.com/office/drawing/2014/main" id="{CBF84DDD-0D79-C712-7964-CA9003D9BE21}"/>
              </a:ext>
            </a:extLst>
          </p:cNvPr>
          <p:cNvSpPr/>
          <p:nvPr/>
        </p:nvSpPr>
        <p:spPr>
          <a:xfrm>
            <a:off x="544224" y="4245875"/>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Relay &amp; Control Units</a:t>
            </a:r>
          </a:p>
        </p:txBody>
      </p:sp>
      <p:sp>
        <p:nvSpPr>
          <p:cNvPr id="25" name="Rectangle 24">
            <a:extLst>
              <a:ext uri="{FF2B5EF4-FFF2-40B4-BE49-F238E27FC236}">
                <a16:creationId xmlns:a16="http://schemas.microsoft.com/office/drawing/2014/main" id="{46274A06-D6EE-1B11-8783-F1C5CDF5D34A}"/>
              </a:ext>
            </a:extLst>
          </p:cNvPr>
          <p:cNvSpPr/>
          <p:nvPr/>
        </p:nvSpPr>
        <p:spPr>
          <a:xfrm>
            <a:off x="4412581" y="4261854"/>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Transformer Spares Parts</a:t>
            </a:r>
          </a:p>
        </p:txBody>
      </p:sp>
      <p:sp>
        <p:nvSpPr>
          <p:cNvPr id="28" name="TextBox 27">
            <a:extLst>
              <a:ext uri="{FF2B5EF4-FFF2-40B4-BE49-F238E27FC236}">
                <a16:creationId xmlns:a16="http://schemas.microsoft.com/office/drawing/2014/main" id="{4792DC23-CAAE-7339-9FA4-35747A668967}"/>
              </a:ext>
            </a:extLst>
          </p:cNvPr>
          <p:cNvSpPr txBox="1"/>
          <p:nvPr/>
        </p:nvSpPr>
        <p:spPr>
          <a:xfrm>
            <a:off x="7018009" y="4850030"/>
            <a:ext cx="991962" cy="369332"/>
          </a:xfrm>
          <a:prstGeom prst="rect">
            <a:avLst/>
          </a:prstGeom>
          <a:noFill/>
        </p:spPr>
        <p:txBody>
          <a:bodyPr wrap="square" rtlCol="0">
            <a:spAutoFit/>
          </a:bodyPr>
          <a:lstStyle/>
          <a:p>
            <a:r>
              <a:rPr lang="en-IN" b="1" dirty="0">
                <a:solidFill>
                  <a:srgbClr val="FF0000"/>
                </a:solidFill>
                <a:latin typeface="Book Antiqua" panose="02040602050305030304" pitchFamily="18" charset="0"/>
              </a:rPr>
              <a:t>KUNA</a:t>
            </a:r>
          </a:p>
        </p:txBody>
      </p:sp>
      <p:pic>
        <p:nvPicPr>
          <p:cNvPr id="1026" name="Picture 2" descr="IXYS UK Westcode Distributor - GD Rectifiers">
            <a:extLst>
              <a:ext uri="{FF2B5EF4-FFF2-40B4-BE49-F238E27FC236}">
                <a16:creationId xmlns:a16="http://schemas.microsoft.com/office/drawing/2014/main" id="{3F3E9E65-28B0-1EC2-6EFD-24F0F1A83B7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31288" y="1170353"/>
            <a:ext cx="1065223" cy="434134"/>
          </a:xfrm>
          <a:prstGeom prst="rect">
            <a:avLst/>
          </a:prstGeom>
          <a:noFill/>
          <a:extLst>
            <a:ext uri="{909E8E84-426E-40DD-AFC4-6F175D3DCCD1}">
              <a14:hiddenFill xmlns:a14="http://schemas.microsoft.com/office/drawing/2010/main">
                <a:solidFill>
                  <a:srgbClr val="FFFFFF"/>
                </a:solidFill>
              </a14:hiddenFill>
            </a:ext>
          </a:extLst>
        </p:spPr>
      </p:pic>
      <p:sp>
        <p:nvSpPr>
          <p:cNvPr id="3" name="Flowchart: Manual Input 2">
            <a:extLst>
              <a:ext uri="{FF2B5EF4-FFF2-40B4-BE49-F238E27FC236}">
                <a16:creationId xmlns:a16="http://schemas.microsoft.com/office/drawing/2014/main" id="{B9294669-1B70-DDE2-A204-7B90F6650F57}"/>
              </a:ext>
            </a:extLst>
          </p:cNvPr>
          <p:cNvSpPr/>
          <p:nvPr/>
        </p:nvSpPr>
        <p:spPr>
          <a:xfrm>
            <a:off x="0" y="6493778"/>
            <a:ext cx="5806440" cy="34747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Flowchart: Manual Input 15">
            <a:extLst>
              <a:ext uri="{FF2B5EF4-FFF2-40B4-BE49-F238E27FC236}">
                <a16:creationId xmlns:a16="http://schemas.microsoft.com/office/drawing/2014/main" id="{3E987296-BBEF-CA58-DF2C-61788290763D}"/>
              </a:ext>
            </a:extLst>
          </p:cNvPr>
          <p:cNvSpPr/>
          <p:nvPr/>
        </p:nvSpPr>
        <p:spPr>
          <a:xfrm flipH="1">
            <a:off x="5681123" y="6493307"/>
            <a:ext cx="6528816" cy="34747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ectangle 18">
            <a:extLst>
              <a:ext uri="{FF2B5EF4-FFF2-40B4-BE49-F238E27FC236}">
                <a16:creationId xmlns:a16="http://schemas.microsoft.com/office/drawing/2014/main" id="{01690C66-5164-6FD0-04B2-1328423DDC55}"/>
              </a:ext>
            </a:extLst>
          </p:cNvPr>
          <p:cNvSpPr/>
          <p:nvPr/>
        </p:nvSpPr>
        <p:spPr>
          <a:xfrm>
            <a:off x="8357579" y="4235701"/>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bg1"/>
                </a:solidFill>
                <a:latin typeface="Montserrat" panose="00000500000000000000" pitchFamily="2" charset="0"/>
              </a:rPr>
              <a:t>High Voltage Cable &amp; Accessories</a:t>
            </a:r>
          </a:p>
        </p:txBody>
      </p:sp>
      <p:sp>
        <p:nvSpPr>
          <p:cNvPr id="26" name="Rectangle 25">
            <a:extLst>
              <a:ext uri="{FF2B5EF4-FFF2-40B4-BE49-F238E27FC236}">
                <a16:creationId xmlns:a16="http://schemas.microsoft.com/office/drawing/2014/main" id="{FFB25667-C59E-3C7E-08E6-37E16B52A5F0}"/>
              </a:ext>
            </a:extLst>
          </p:cNvPr>
          <p:cNvSpPr/>
          <p:nvPr/>
        </p:nvSpPr>
        <p:spPr>
          <a:xfrm>
            <a:off x="585124" y="5286211"/>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EV Charger &amp; Accessories</a:t>
            </a:r>
          </a:p>
        </p:txBody>
      </p:sp>
      <p:pic>
        <p:nvPicPr>
          <p:cNvPr id="27" name="Picture 6" descr="Identifying the Bright in BrightBlu. - addikt">
            <a:extLst>
              <a:ext uri="{FF2B5EF4-FFF2-40B4-BE49-F238E27FC236}">
                <a16:creationId xmlns:a16="http://schemas.microsoft.com/office/drawing/2014/main" id="{62A6D3F5-3D56-8EDD-DE0A-2EB617B00B41}"/>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1096" r="3335" b="61547"/>
          <a:stretch/>
        </p:blipFill>
        <p:spPr bwMode="auto">
          <a:xfrm>
            <a:off x="616533" y="5896845"/>
            <a:ext cx="1750344" cy="49537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ABB Logo PNG Transparent &amp; SVG Vector - Freebie Supply">
            <a:extLst>
              <a:ext uri="{FF2B5EF4-FFF2-40B4-BE49-F238E27FC236}">
                <a16:creationId xmlns:a16="http://schemas.microsoft.com/office/drawing/2014/main" id="{CCE8F254-6E7B-D6FB-039B-1A49927F4547}"/>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476754" y="5837710"/>
            <a:ext cx="1109068" cy="58875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ompaq International - Power Cable Accessories, Cable Joints &amp; Terminations, Cable Termination Kits &amp; Heat Shrink Cable Terminations">
            <a:extLst>
              <a:ext uri="{FF2B5EF4-FFF2-40B4-BE49-F238E27FC236}">
                <a16:creationId xmlns:a16="http://schemas.microsoft.com/office/drawing/2014/main" id="{5D6F3600-7392-F1D2-54B2-2EC5BF93065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973998" y="4818369"/>
            <a:ext cx="2143125" cy="47625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3CC4CEA8-99E4-07DC-1A17-19ABA1573302}"/>
              </a:ext>
            </a:extLst>
          </p:cNvPr>
          <p:cNvSpPr/>
          <p:nvPr/>
        </p:nvSpPr>
        <p:spPr>
          <a:xfrm>
            <a:off x="4412580" y="5348038"/>
            <a:ext cx="3511387" cy="35245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bg1"/>
                </a:solidFill>
                <a:latin typeface="Montserrat" panose="00000500000000000000" pitchFamily="2" charset="0"/>
              </a:rPr>
              <a:t>UAV </a:t>
            </a:r>
          </a:p>
        </p:txBody>
      </p:sp>
      <p:pic>
        <p:nvPicPr>
          <p:cNvPr id="1028" name="Picture 4" descr="Ideaforge Careers and Jobs | Webbtree">
            <a:extLst>
              <a:ext uri="{FF2B5EF4-FFF2-40B4-BE49-F238E27FC236}">
                <a16:creationId xmlns:a16="http://schemas.microsoft.com/office/drawing/2014/main" id="{085A512D-CB4C-D332-04A5-9849EC53722E}"/>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659231" y="5607406"/>
            <a:ext cx="873537" cy="873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6418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85125" y="137508"/>
            <a:ext cx="10830437" cy="707886"/>
          </a:xfrm>
          <a:prstGeom prst="rect">
            <a:avLst/>
          </a:prstGeom>
          <a:noFill/>
        </p:spPr>
        <p:txBody>
          <a:bodyPr wrap="square" lIns="91440" tIns="45720" rIns="91440" bIns="45720">
            <a:spAutoFit/>
          </a:bodyPr>
          <a:lstStyle/>
          <a:p>
            <a:pPr algn="ctr"/>
            <a:r>
              <a:rPr lang="en-IN" sz="4000" dirty="0">
                <a:solidFill>
                  <a:srgbClr val="414291"/>
                </a:solidFill>
                <a:latin typeface="Montserrat" panose="00000500000000000000" pitchFamily="2" charset="0"/>
              </a:rPr>
              <a:t>Power Semiconductors</a:t>
            </a:r>
          </a:p>
        </p:txBody>
      </p:sp>
      <p:pic>
        <p:nvPicPr>
          <p:cNvPr id="4098" name="Picture 2" descr="Semikron SKM300GB12T4 Dual IGBT Module, 422 A 1200 V, Panel Mount |  Semikron | RS Components India">
            <a:extLst>
              <a:ext uri="{FF2B5EF4-FFF2-40B4-BE49-F238E27FC236}">
                <a16:creationId xmlns:a16="http://schemas.microsoft.com/office/drawing/2014/main" id="{26D16BBD-FEA3-0E1D-F441-A5A38C4A90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522" y="1311666"/>
            <a:ext cx="1805816" cy="12795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Semikron Danfoss Elektronik GmbH &amp; Co. KG | Solar Materials | Germany">
            <a:extLst>
              <a:ext uri="{FF2B5EF4-FFF2-40B4-BE49-F238E27FC236}">
                <a16:creationId xmlns:a16="http://schemas.microsoft.com/office/drawing/2014/main" id="{49C0280A-4C23-0B0F-4301-AC1028DFD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09" y="381230"/>
            <a:ext cx="1823229" cy="8660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ree Phase Semikron Igbt SKM1400GB12P4, SMD, 1200 V at ₹ 18500/piece in  New Delhi">
            <a:extLst>
              <a:ext uri="{FF2B5EF4-FFF2-40B4-BE49-F238E27FC236}">
                <a16:creationId xmlns:a16="http://schemas.microsoft.com/office/drawing/2014/main" id="{72F97235-6A7C-236D-25B1-ECC2D04993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5524" y="1157501"/>
            <a:ext cx="1823229" cy="182322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original igbt module, original igbt module Suppliers and Manufacturers at  Alibaba.com">
            <a:extLst>
              <a:ext uri="{FF2B5EF4-FFF2-40B4-BE49-F238E27FC236}">
                <a16:creationId xmlns:a16="http://schemas.microsoft.com/office/drawing/2014/main" id="{924E3380-F7CD-81CC-643F-06AC13D211B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8480" b="33680"/>
          <a:stretch/>
        </p:blipFill>
        <p:spPr bwMode="auto">
          <a:xfrm>
            <a:off x="4148753" y="1907044"/>
            <a:ext cx="3448707" cy="96012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nfineon FP10R12W1T4B11BOMA1 Common Collector IGBT Module, 20 A 1200 V,  23-Pin EASY1B, PCB Mount">
            <a:extLst>
              <a:ext uri="{FF2B5EF4-FFF2-40B4-BE49-F238E27FC236}">
                <a16:creationId xmlns:a16="http://schemas.microsoft.com/office/drawing/2014/main" id="{DA9FB390-4CCF-287A-4138-EC9CF9897A4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7597460" y="1497071"/>
            <a:ext cx="2148047" cy="12182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Eaton's Bussmann® Bolt Hole NH PV Fuse Series Provides Flexibility for  Solar Applications | McNaughton-McKay">
            <a:extLst>
              <a:ext uri="{FF2B5EF4-FFF2-40B4-BE49-F238E27FC236}">
                <a16:creationId xmlns:a16="http://schemas.microsoft.com/office/drawing/2014/main" id="{ACA7211E-8F0A-D3D2-1526-D19151F7656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09" y="3463791"/>
            <a:ext cx="1906264" cy="7915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927EE6C-8938-0F6D-7EEE-86B719F521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522" y="4289732"/>
            <a:ext cx="3322327" cy="1844044"/>
          </a:xfrm>
          <a:prstGeom prst="rect">
            <a:avLst/>
          </a:prstGeom>
        </p:spPr>
      </p:pic>
      <p:pic>
        <p:nvPicPr>
          <p:cNvPr id="8" name="Picture 7">
            <a:extLst>
              <a:ext uri="{FF2B5EF4-FFF2-40B4-BE49-F238E27FC236}">
                <a16:creationId xmlns:a16="http://schemas.microsoft.com/office/drawing/2014/main" id="{A201EF90-1987-0E80-0BC6-94BF2BEE25B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52303" y="4456872"/>
            <a:ext cx="2054356" cy="1517907"/>
          </a:xfrm>
          <a:prstGeom prst="rect">
            <a:avLst/>
          </a:prstGeom>
        </p:spPr>
      </p:pic>
      <p:sp>
        <p:nvSpPr>
          <p:cNvPr id="12" name="TextBox 11">
            <a:extLst>
              <a:ext uri="{FF2B5EF4-FFF2-40B4-BE49-F238E27FC236}">
                <a16:creationId xmlns:a16="http://schemas.microsoft.com/office/drawing/2014/main" id="{F5B55709-8AA8-F9C2-F859-8A8FC6B834C8}"/>
              </a:ext>
            </a:extLst>
          </p:cNvPr>
          <p:cNvSpPr txBox="1"/>
          <p:nvPr/>
        </p:nvSpPr>
        <p:spPr>
          <a:xfrm>
            <a:off x="18287" y="3024878"/>
            <a:ext cx="12191651" cy="369332"/>
          </a:xfrm>
          <a:prstGeom prst="rect">
            <a:avLst/>
          </a:prstGeom>
          <a:noFill/>
        </p:spPr>
        <p:txBody>
          <a:bodyPr wrap="square">
            <a:spAutoFit/>
          </a:bodyPr>
          <a:lstStyle/>
          <a:p>
            <a:pPr algn="ctr"/>
            <a:r>
              <a:rPr lang="en-IN" dirty="0">
                <a:solidFill>
                  <a:srgbClr val="444444"/>
                </a:solidFill>
                <a:latin typeface="Montserrat" panose="00000500000000000000" pitchFamily="2" charset="0"/>
              </a:rPr>
              <a:t>IGBT &amp; DIODE MODULES                        POWER MODULES                                  THYRISTOR</a:t>
            </a:r>
            <a:endParaRPr lang="en-IN" b="0" i="0" dirty="0">
              <a:solidFill>
                <a:srgbClr val="444444"/>
              </a:solidFill>
              <a:effectLst/>
              <a:latin typeface="Montserrat" panose="00000500000000000000" pitchFamily="2" charset="0"/>
            </a:endParaRPr>
          </a:p>
        </p:txBody>
      </p:sp>
      <p:sp>
        <p:nvSpPr>
          <p:cNvPr id="13" name="TextBox 12">
            <a:extLst>
              <a:ext uri="{FF2B5EF4-FFF2-40B4-BE49-F238E27FC236}">
                <a16:creationId xmlns:a16="http://schemas.microsoft.com/office/drawing/2014/main" id="{0D584BC1-546A-0AB2-6F64-B82DC3AED084}"/>
              </a:ext>
            </a:extLst>
          </p:cNvPr>
          <p:cNvSpPr txBox="1"/>
          <p:nvPr/>
        </p:nvSpPr>
        <p:spPr>
          <a:xfrm>
            <a:off x="189331" y="6153228"/>
            <a:ext cx="11622024" cy="369332"/>
          </a:xfrm>
          <a:prstGeom prst="rect">
            <a:avLst/>
          </a:prstGeom>
          <a:noFill/>
        </p:spPr>
        <p:txBody>
          <a:bodyPr wrap="square">
            <a:spAutoFit/>
          </a:bodyPr>
          <a:lstStyle/>
          <a:p>
            <a:pPr algn="ctr"/>
            <a:r>
              <a:rPr lang="en-IN" dirty="0">
                <a:solidFill>
                  <a:srgbClr val="444444"/>
                </a:solidFill>
                <a:latin typeface="Montserrat" panose="00000500000000000000" pitchFamily="2" charset="0"/>
              </a:rPr>
              <a:t>INDUSTRIAL FUSE                   EV FUSE                 LOW &amp; HIGH VOLTAGE FUSE    </a:t>
            </a:r>
            <a:endParaRPr lang="en-IN" b="0" i="0" dirty="0">
              <a:solidFill>
                <a:srgbClr val="444444"/>
              </a:solidFill>
              <a:effectLst/>
              <a:latin typeface="Montserrat" panose="00000500000000000000" pitchFamily="2" charset="0"/>
            </a:endParaRPr>
          </a:p>
        </p:txBody>
      </p:sp>
      <p:pic>
        <p:nvPicPr>
          <p:cNvPr id="2050" name="Picture 2" descr="Wholesale westcode scr For Analogue Or Digital Signals - Alibaba.com">
            <a:extLst>
              <a:ext uri="{FF2B5EF4-FFF2-40B4-BE49-F238E27FC236}">
                <a16:creationId xmlns:a16="http://schemas.microsoft.com/office/drawing/2014/main" id="{B4F3F620-D257-45AA-8FEA-606AE4FD22F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2556" t="28904" r="12821" b="22855"/>
          <a:stretch/>
        </p:blipFill>
        <p:spPr bwMode="auto">
          <a:xfrm>
            <a:off x="10065151" y="1577351"/>
            <a:ext cx="1760327" cy="11379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60 A HRC Fuse in Visakhapatnam at best price by Mercury Agencies - Justdial">
            <a:extLst>
              <a:ext uri="{FF2B5EF4-FFF2-40B4-BE49-F238E27FC236}">
                <a16:creationId xmlns:a16="http://schemas.microsoft.com/office/drawing/2014/main" id="{28D5AF1D-45CC-C14B-298D-4F75801160D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70113" y="4204034"/>
            <a:ext cx="1792986" cy="1792986"/>
          </a:xfrm>
          <a:prstGeom prst="rect">
            <a:avLst/>
          </a:prstGeom>
          <a:noFill/>
          <a:extLst>
            <a:ext uri="{909E8E84-426E-40DD-AFC4-6F175D3DCCD1}">
              <a14:hiddenFill xmlns:a14="http://schemas.microsoft.com/office/drawing/2010/main">
                <a:solidFill>
                  <a:srgbClr val="FFFFFF"/>
                </a:solidFill>
              </a14:hiddenFill>
            </a:ext>
          </a:extLst>
        </p:spPr>
      </p:pic>
      <p:sp>
        <p:nvSpPr>
          <p:cNvPr id="3" name="Flowchart: Manual Input 2">
            <a:extLst>
              <a:ext uri="{FF2B5EF4-FFF2-40B4-BE49-F238E27FC236}">
                <a16:creationId xmlns:a16="http://schemas.microsoft.com/office/drawing/2014/main" id="{6E8BDF3E-F511-CD69-E9C6-18BB48C0CFDA}"/>
              </a:ext>
            </a:extLst>
          </p:cNvPr>
          <p:cNvSpPr/>
          <p:nvPr/>
        </p:nvSpPr>
        <p:spPr>
          <a:xfrm>
            <a:off x="846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Flowchart: Manual Input 4">
            <a:extLst>
              <a:ext uri="{FF2B5EF4-FFF2-40B4-BE49-F238E27FC236}">
                <a16:creationId xmlns:a16="http://schemas.microsoft.com/office/drawing/2014/main" id="{035E38CE-5166-1B0B-BE43-8A84F253E3B1}"/>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33904348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A0C16-3492-E513-48E1-3F9900954D1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BD914F6-C94D-8DD0-B4BC-1D0D4FBA545B}"/>
              </a:ext>
            </a:extLst>
          </p:cNvPr>
          <p:cNvSpPr/>
          <p:nvPr/>
        </p:nvSpPr>
        <p:spPr>
          <a:xfrm>
            <a:off x="585125" y="137508"/>
            <a:ext cx="10830437" cy="707886"/>
          </a:xfrm>
          <a:prstGeom prst="rect">
            <a:avLst/>
          </a:prstGeom>
          <a:noFill/>
        </p:spPr>
        <p:txBody>
          <a:bodyPr wrap="square" lIns="91440" tIns="45720" rIns="91440" bIns="45720">
            <a:spAutoFit/>
          </a:bodyPr>
          <a:lstStyle/>
          <a:p>
            <a:pPr algn="ctr"/>
            <a:r>
              <a:rPr lang="en-IN" sz="4000" dirty="0">
                <a:solidFill>
                  <a:srgbClr val="414291"/>
                </a:solidFill>
                <a:latin typeface="Montserrat" panose="00000500000000000000" pitchFamily="2" charset="0"/>
              </a:rPr>
              <a:t>Capacitors</a:t>
            </a:r>
          </a:p>
        </p:txBody>
      </p:sp>
      <p:pic>
        <p:nvPicPr>
          <p:cNvPr id="3" name="Picture 4" descr="tibcon-logo | Çağrı Elektrik - Çağrı Grup A.Ş.">
            <a:extLst>
              <a:ext uri="{FF2B5EF4-FFF2-40B4-BE49-F238E27FC236}">
                <a16:creationId xmlns:a16="http://schemas.microsoft.com/office/drawing/2014/main" id="{F17E84BF-8879-3D80-D253-03743EB307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2766"/>
            <a:ext cx="2913334" cy="7782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PEC 2024">
            <a:extLst>
              <a:ext uri="{FF2B5EF4-FFF2-40B4-BE49-F238E27FC236}">
                <a16:creationId xmlns:a16="http://schemas.microsoft.com/office/drawing/2014/main" id="{48CE8D5C-4AA0-9A24-8523-8CB292E875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1389" y="2601558"/>
            <a:ext cx="2325483" cy="845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C8B57EB-ABAD-D500-2A01-E2C8F99243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829" y="1059192"/>
            <a:ext cx="2993142" cy="1683643"/>
          </a:xfrm>
          <a:prstGeom prst="rect">
            <a:avLst/>
          </a:prstGeom>
        </p:spPr>
      </p:pic>
      <p:pic>
        <p:nvPicPr>
          <p:cNvPr id="9" name="Picture 8">
            <a:extLst>
              <a:ext uri="{FF2B5EF4-FFF2-40B4-BE49-F238E27FC236}">
                <a16:creationId xmlns:a16="http://schemas.microsoft.com/office/drawing/2014/main" id="{1FE8848F-F745-4348-F9E1-917EB46AC1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23966" y="3248814"/>
            <a:ext cx="4288545" cy="3133350"/>
          </a:xfrm>
          <a:prstGeom prst="rect">
            <a:avLst/>
          </a:prstGeom>
        </p:spPr>
      </p:pic>
      <p:sp>
        <p:nvSpPr>
          <p:cNvPr id="10" name="TextBox 9">
            <a:extLst>
              <a:ext uri="{FF2B5EF4-FFF2-40B4-BE49-F238E27FC236}">
                <a16:creationId xmlns:a16="http://schemas.microsoft.com/office/drawing/2014/main" id="{3F686875-C5A2-2358-4158-5E10F05AB2C5}"/>
              </a:ext>
            </a:extLst>
          </p:cNvPr>
          <p:cNvSpPr txBox="1"/>
          <p:nvPr/>
        </p:nvSpPr>
        <p:spPr>
          <a:xfrm>
            <a:off x="284988" y="2682314"/>
            <a:ext cx="11622024" cy="3693319"/>
          </a:xfrm>
          <a:prstGeom prst="rect">
            <a:avLst/>
          </a:prstGeom>
          <a:noFill/>
        </p:spPr>
        <p:txBody>
          <a:bodyPr wrap="square">
            <a:spAutoFit/>
          </a:bodyPr>
          <a:lstStyle/>
          <a:p>
            <a:r>
              <a:rPr lang="en-IN" dirty="0">
                <a:solidFill>
                  <a:srgbClr val="444444"/>
                </a:solidFill>
                <a:latin typeface="Montserrat" panose="00000500000000000000" pitchFamily="2" charset="0"/>
              </a:rPr>
              <a:t>HARMONIC FILTER CAPACITORS                                     </a:t>
            </a:r>
          </a:p>
          <a:p>
            <a:pPr algn="ctr"/>
            <a:endParaRPr lang="en-IN" b="0" i="0" dirty="0">
              <a:solidFill>
                <a:srgbClr val="444444"/>
              </a:solidFill>
              <a:effectLst/>
              <a:latin typeface="Montserrat" panose="00000500000000000000" pitchFamily="2" charset="0"/>
            </a:endParaRPr>
          </a:p>
          <a:p>
            <a:pPr algn="ctr"/>
            <a:endParaRPr lang="en-IN" dirty="0">
              <a:solidFill>
                <a:srgbClr val="444444"/>
              </a:solidFill>
              <a:latin typeface="Montserrat" panose="00000500000000000000" pitchFamily="2" charset="0"/>
            </a:endParaRPr>
          </a:p>
          <a:p>
            <a:pPr algn="ctr"/>
            <a:endParaRPr lang="en-IN" b="0" i="0" dirty="0">
              <a:solidFill>
                <a:srgbClr val="444444"/>
              </a:solidFill>
              <a:effectLst/>
              <a:latin typeface="Montserrat" panose="00000500000000000000" pitchFamily="2" charset="0"/>
            </a:endParaRPr>
          </a:p>
          <a:p>
            <a:pPr algn="ctr"/>
            <a:endParaRPr lang="en-IN" dirty="0">
              <a:solidFill>
                <a:srgbClr val="444444"/>
              </a:solidFill>
              <a:latin typeface="Montserrat" panose="00000500000000000000" pitchFamily="2" charset="0"/>
            </a:endParaRPr>
          </a:p>
          <a:p>
            <a:pPr algn="ctr"/>
            <a:endParaRPr lang="en-IN" b="0" i="0" dirty="0">
              <a:solidFill>
                <a:srgbClr val="444444"/>
              </a:solidFill>
              <a:effectLst/>
              <a:latin typeface="Montserrat" panose="00000500000000000000" pitchFamily="2" charset="0"/>
            </a:endParaRPr>
          </a:p>
          <a:p>
            <a:pPr algn="ctr"/>
            <a:endParaRPr lang="en-IN" dirty="0">
              <a:solidFill>
                <a:srgbClr val="444444"/>
              </a:solidFill>
              <a:latin typeface="Montserrat" panose="00000500000000000000" pitchFamily="2" charset="0"/>
            </a:endParaRPr>
          </a:p>
          <a:p>
            <a:pPr algn="ctr"/>
            <a:endParaRPr lang="en-IN" b="0" i="0" dirty="0">
              <a:solidFill>
                <a:srgbClr val="444444"/>
              </a:solidFill>
              <a:effectLst/>
              <a:latin typeface="Montserrat" panose="00000500000000000000" pitchFamily="2" charset="0"/>
            </a:endParaRPr>
          </a:p>
          <a:p>
            <a:pPr algn="ctr"/>
            <a:endParaRPr lang="en-IN" dirty="0">
              <a:solidFill>
                <a:srgbClr val="444444"/>
              </a:solidFill>
              <a:latin typeface="Montserrat" panose="00000500000000000000" pitchFamily="2" charset="0"/>
            </a:endParaRPr>
          </a:p>
          <a:p>
            <a:pPr algn="ctr"/>
            <a:endParaRPr lang="en-IN" b="0" i="0" dirty="0">
              <a:solidFill>
                <a:srgbClr val="444444"/>
              </a:solidFill>
              <a:effectLst/>
              <a:latin typeface="Montserrat" panose="00000500000000000000" pitchFamily="2" charset="0"/>
            </a:endParaRPr>
          </a:p>
          <a:p>
            <a:r>
              <a:rPr lang="en-IN" dirty="0">
                <a:solidFill>
                  <a:srgbClr val="444444"/>
                </a:solidFill>
                <a:latin typeface="Montserrat" panose="00000500000000000000" pitchFamily="2" charset="0"/>
              </a:rPr>
              <a:t>DC LINK CAPACITORS</a:t>
            </a:r>
          </a:p>
          <a:p>
            <a:r>
              <a:rPr lang="en-IN" dirty="0">
                <a:solidFill>
                  <a:srgbClr val="444444"/>
                </a:solidFill>
                <a:latin typeface="Montserrat" panose="00000500000000000000" pitchFamily="2" charset="0"/>
              </a:rPr>
              <a:t>SNUBBER CAPACITORS         </a:t>
            </a:r>
          </a:p>
          <a:p>
            <a:r>
              <a:rPr lang="en-IN" dirty="0">
                <a:solidFill>
                  <a:srgbClr val="444444"/>
                </a:solidFill>
                <a:latin typeface="Montserrat" panose="00000500000000000000" pitchFamily="2" charset="0"/>
              </a:rPr>
              <a:t>EV CAPACITORS</a:t>
            </a:r>
            <a:endParaRPr lang="en-IN" i="0" dirty="0">
              <a:solidFill>
                <a:srgbClr val="444444"/>
              </a:solidFill>
              <a:effectLst/>
              <a:latin typeface="Montserrat" panose="00000500000000000000" pitchFamily="2" charset="0"/>
            </a:endParaRPr>
          </a:p>
        </p:txBody>
      </p:sp>
      <p:sp>
        <p:nvSpPr>
          <p:cNvPr id="2" name="Flowchart: Manual Input 1">
            <a:extLst>
              <a:ext uri="{FF2B5EF4-FFF2-40B4-BE49-F238E27FC236}">
                <a16:creationId xmlns:a16="http://schemas.microsoft.com/office/drawing/2014/main" id="{BEE5B531-479C-6518-1318-169B32D9F757}"/>
              </a:ext>
            </a:extLst>
          </p:cNvPr>
          <p:cNvSpPr/>
          <p:nvPr/>
        </p:nvSpPr>
        <p:spPr>
          <a:xfrm>
            <a:off x="846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Flowchart: Manual Input 3">
            <a:extLst>
              <a:ext uri="{FF2B5EF4-FFF2-40B4-BE49-F238E27FC236}">
                <a16:creationId xmlns:a16="http://schemas.microsoft.com/office/drawing/2014/main" id="{964528F4-7289-10EC-DFDD-CB3B8F493293}"/>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53481691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56E55-44A2-6CC5-5854-BBE5C9CB528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E59EAE1-3438-2455-7B64-BC1DB0999943}"/>
              </a:ext>
            </a:extLst>
          </p:cNvPr>
          <p:cNvSpPr/>
          <p:nvPr/>
        </p:nvSpPr>
        <p:spPr>
          <a:xfrm>
            <a:off x="585125" y="137508"/>
            <a:ext cx="10830437" cy="707886"/>
          </a:xfrm>
          <a:prstGeom prst="rect">
            <a:avLst/>
          </a:prstGeom>
          <a:noFill/>
        </p:spPr>
        <p:txBody>
          <a:bodyPr wrap="square" lIns="91440" tIns="45720" rIns="91440" bIns="45720">
            <a:spAutoFit/>
          </a:bodyPr>
          <a:lstStyle/>
          <a:p>
            <a:pPr algn="ctr"/>
            <a:r>
              <a:rPr lang="en-IN" sz="4000" dirty="0">
                <a:solidFill>
                  <a:srgbClr val="414291"/>
                </a:solidFill>
                <a:latin typeface="Montserrat" panose="00000500000000000000" pitchFamily="2" charset="0"/>
              </a:rPr>
              <a:t>Resistors</a:t>
            </a:r>
          </a:p>
        </p:txBody>
      </p:sp>
      <p:pic>
        <p:nvPicPr>
          <p:cNvPr id="2" name="Picture 1">
            <a:extLst>
              <a:ext uri="{FF2B5EF4-FFF2-40B4-BE49-F238E27FC236}">
                <a16:creationId xmlns:a16="http://schemas.microsoft.com/office/drawing/2014/main" id="{58A20F0F-0047-FC60-554B-9087FE90DB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741" y="940879"/>
            <a:ext cx="1709716" cy="613601"/>
          </a:xfrm>
          <a:prstGeom prst="rect">
            <a:avLst/>
          </a:prstGeom>
        </p:spPr>
      </p:pic>
      <p:pic>
        <p:nvPicPr>
          <p:cNvPr id="4" name="Picture 3">
            <a:extLst>
              <a:ext uri="{FF2B5EF4-FFF2-40B4-BE49-F238E27FC236}">
                <a16:creationId xmlns:a16="http://schemas.microsoft.com/office/drawing/2014/main" id="{2F9541A1-5233-0D32-436D-2AC874B34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2709" y="3986641"/>
            <a:ext cx="1461699" cy="19409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a:extLst>
              <a:ext uri="{FF2B5EF4-FFF2-40B4-BE49-F238E27FC236}">
                <a16:creationId xmlns:a16="http://schemas.microsoft.com/office/drawing/2014/main" id="{D1FB9815-7234-4155-A3CE-F492A04217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472" y="1733000"/>
            <a:ext cx="3370885" cy="17489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7">
            <a:extLst>
              <a:ext uri="{FF2B5EF4-FFF2-40B4-BE49-F238E27FC236}">
                <a16:creationId xmlns:a16="http://schemas.microsoft.com/office/drawing/2014/main" id="{28360409-4907-66BF-09B3-33062F88D5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37657"/>
          <a:stretch/>
        </p:blipFill>
        <p:spPr>
          <a:xfrm>
            <a:off x="8826253" y="4654296"/>
            <a:ext cx="3117335" cy="1092949"/>
          </a:xfrm>
          <a:prstGeom prst="rect">
            <a:avLst/>
          </a:prstGeom>
          <a:ln>
            <a:noFill/>
          </a:ln>
          <a:effectLst>
            <a:reflection blurRad="12700" stA="30000" endPos="30000" dist="5000" dir="5400000" sy="-100000" algn="bl" rotWithShape="0"/>
          </a:effectLst>
        </p:spPr>
      </p:pic>
      <p:pic>
        <p:nvPicPr>
          <p:cNvPr id="10" name="Picture 9">
            <a:extLst>
              <a:ext uri="{FF2B5EF4-FFF2-40B4-BE49-F238E27FC236}">
                <a16:creationId xmlns:a16="http://schemas.microsoft.com/office/drawing/2014/main" id="{9C54DA98-5CCC-E732-A980-89704BFA23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662" y="3806270"/>
            <a:ext cx="3163796" cy="17757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1">
            <a:extLst>
              <a:ext uri="{FF2B5EF4-FFF2-40B4-BE49-F238E27FC236}">
                <a16:creationId xmlns:a16="http://schemas.microsoft.com/office/drawing/2014/main" id="{9FE9F053-A40B-780A-7649-B28DF573B9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451" y="4882896"/>
            <a:ext cx="2571464" cy="115715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3" name="Picture 12">
            <a:extLst>
              <a:ext uri="{FF2B5EF4-FFF2-40B4-BE49-F238E27FC236}">
                <a16:creationId xmlns:a16="http://schemas.microsoft.com/office/drawing/2014/main" id="{46F80C80-F439-EE98-4C8A-DD8857D9FC5B}"/>
              </a:ext>
            </a:extLst>
          </p:cNvPr>
          <p:cNvPicPr>
            <a:picLocks noChangeAspect="1"/>
          </p:cNvPicPr>
          <p:nvPr/>
        </p:nvPicPr>
        <p:blipFill rotWithShape="1">
          <a:blip r:embed="rId8">
            <a:extLst>
              <a:ext uri="{28A0092B-C50C-407E-A947-70E740481C1C}">
                <a14:useLocalDpi xmlns:a14="http://schemas.microsoft.com/office/drawing/2010/main" val="0"/>
              </a:ext>
            </a:extLst>
          </a:blip>
          <a:srcRect l="29575" t="33655" r="27806" b="28274"/>
          <a:stretch/>
        </p:blipFill>
        <p:spPr>
          <a:xfrm>
            <a:off x="3663653" y="4256320"/>
            <a:ext cx="2336690" cy="14909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146" name="Picture 2" descr="High-Power Aluminium Resistor Manufacturer | ONICS">
            <a:extLst>
              <a:ext uri="{FF2B5EF4-FFF2-40B4-BE49-F238E27FC236}">
                <a16:creationId xmlns:a16="http://schemas.microsoft.com/office/drawing/2014/main" id="{7A8FC892-48C5-90CB-5765-E7C7CC86D3C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25818" y="1627836"/>
            <a:ext cx="2667660" cy="185456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etallic Load Bank Resistors | Ohmite Mfg Co">
            <a:extLst>
              <a:ext uri="{FF2B5EF4-FFF2-40B4-BE49-F238E27FC236}">
                <a16:creationId xmlns:a16="http://schemas.microsoft.com/office/drawing/2014/main" id="{291DC09E-FF74-F9C0-0CA6-F0954B79D3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08809" y="1268911"/>
            <a:ext cx="37147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luminum Housed Resistors at best price in Bengaluru by BSM Technology  Solutions | ID: 6854606897">
            <a:extLst>
              <a:ext uri="{FF2B5EF4-FFF2-40B4-BE49-F238E27FC236}">
                <a16:creationId xmlns:a16="http://schemas.microsoft.com/office/drawing/2014/main" id="{D5C8BE16-FE63-AAB2-271D-CDCE4B485196}"/>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1584" b="24271"/>
          <a:stretch/>
        </p:blipFill>
        <p:spPr bwMode="auto">
          <a:xfrm>
            <a:off x="9746742" y="1901952"/>
            <a:ext cx="2381250" cy="128930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A3BC619-A2EC-D67E-7171-5C496A38295E}"/>
              </a:ext>
            </a:extLst>
          </p:cNvPr>
          <p:cNvSpPr txBox="1"/>
          <p:nvPr/>
        </p:nvSpPr>
        <p:spPr>
          <a:xfrm>
            <a:off x="0" y="3651034"/>
            <a:ext cx="12127992" cy="369332"/>
          </a:xfrm>
          <a:prstGeom prst="rect">
            <a:avLst/>
          </a:prstGeom>
          <a:noFill/>
        </p:spPr>
        <p:txBody>
          <a:bodyPr wrap="square">
            <a:spAutoFit/>
          </a:bodyPr>
          <a:lstStyle/>
          <a:p>
            <a:r>
              <a:rPr lang="en-IN" dirty="0">
                <a:solidFill>
                  <a:srgbClr val="444444"/>
                </a:solidFill>
                <a:latin typeface="Montserrat" panose="00000500000000000000" pitchFamily="2" charset="0"/>
              </a:rPr>
              <a:t>HARMONIC FILTER RESISTOR         PRE CHARGING                         LOAD BANK                            ALUMINIUM                                 </a:t>
            </a:r>
            <a:endParaRPr lang="en-IN" dirty="0"/>
          </a:p>
        </p:txBody>
      </p:sp>
      <p:sp>
        <p:nvSpPr>
          <p:cNvPr id="16" name="TextBox 15">
            <a:extLst>
              <a:ext uri="{FF2B5EF4-FFF2-40B4-BE49-F238E27FC236}">
                <a16:creationId xmlns:a16="http://schemas.microsoft.com/office/drawing/2014/main" id="{369D8DB4-563E-E640-8578-60FE524D13E7}"/>
              </a:ext>
            </a:extLst>
          </p:cNvPr>
          <p:cNvSpPr txBox="1"/>
          <p:nvPr/>
        </p:nvSpPr>
        <p:spPr>
          <a:xfrm>
            <a:off x="64008" y="6003620"/>
            <a:ext cx="12127992" cy="369332"/>
          </a:xfrm>
          <a:prstGeom prst="rect">
            <a:avLst/>
          </a:prstGeom>
          <a:noFill/>
        </p:spPr>
        <p:txBody>
          <a:bodyPr wrap="square">
            <a:spAutoFit/>
          </a:bodyPr>
          <a:lstStyle/>
          <a:p>
            <a:r>
              <a:rPr lang="en-IN" dirty="0">
                <a:solidFill>
                  <a:srgbClr val="444444"/>
                </a:solidFill>
                <a:latin typeface="Montserrat" panose="00000500000000000000" pitchFamily="2" charset="0"/>
              </a:rPr>
              <a:t>WIRE WOULD RESISTORS                                                 DISCHARGING                           LOAD RESISTORS</a:t>
            </a:r>
            <a:endParaRPr lang="en-IN" dirty="0"/>
          </a:p>
        </p:txBody>
      </p:sp>
      <p:sp>
        <p:nvSpPr>
          <p:cNvPr id="3" name="Flowchart: Manual Input 2">
            <a:extLst>
              <a:ext uri="{FF2B5EF4-FFF2-40B4-BE49-F238E27FC236}">
                <a16:creationId xmlns:a16="http://schemas.microsoft.com/office/drawing/2014/main" id="{10E44007-BF6E-2368-B28D-B9A195DDA673}"/>
              </a:ext>
            </a:extLst>
          </p:cNvPr>
          <p:cNvSpPr/>
          <p:nvPr/>
        </p:nvSpPr>
        <p:spPr>
          <a:xfrm>
            <a:off x="-2810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Flowchart: Manual Input 4">
            <a:extLst>
              <a:ext uri="{FF2B5EF4-FFF2-40B4-BE49-F238E27FC236}">
                <a16:creationId xmlns:a16="http://schemas.microsoft.com/office/drawing/2014/main" id="{CE3EF706-2E70-B710-92C6-F16FC9371564}"/>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94714136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A54D9-26BD-2706-8236-2C9B2BD9435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58010E0-4B5F-9B1A-A839-72633BEBE263}"/>
              </a:ext>
            </a:extLst>
          </p:cNvPr>
          <p:cNvSpPr/>
          <p:nvPr/>
        </p:nvSpPr>
        <p:spPr>
          <a:xfrm>
            <a:off x="585125" y="137508"/>
            <a:ext cx="10830437" cy="707886"/>
          </a:xfrm>
          <a:prstGeom prst="rect">
            <a:avLst/>
          </a:prstGeom>
          <a:noFill/>
        </p:spPr>
        <p:txBody>
          <a:bodyPr wrap="square" lIns="91440" tIns="45720" rIns="91440" bIns="45720">
            <a:spAutoFit/>
          </a:bodyPr>
          <a:lstStyle/>
          <a:p>
            <a:pPr algn="ctr"/>
            <a:r>
              <a:rPr lang="en-IN" sz="4000" dirty="0">
                <a:solidFill>
                  <a:srgbClr val="414291"/>
                </a:solidFill>
                <a:latin typeface="Montserrat" panose="00000500000000000000" pitchFamily="2" charset="0"/>
              </a:rPr>
              <a:t>Sensors</a:t>
            </a:r>
          </a:p>
        </p:txBody>
      </p:sp>
      <p:pic>
        <p:nvPicPr>
          <p:cNvPr id="3" name="Picture 2">
            <a:extLst>
              <a:ext uri="{FF2B5EF4-FFF2-40B4-BE49-F238E27FC236}">
                <a16:creationId xmlns:a16="http://schemas.microsoft.com/office/drawing/2014/main" id="{83147559-F7D1-373B-F6D2-7199C2BEDE1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857" t="45286" r="15000" b="7219"/>
          <a:stretch/>
        </p:blipFill>
        <p:spPr>
          <a:xfrm>
            <a:off x="316191" y="1168891"/>
            <a:ext cx="3265371" cy="19386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40E94D1A-1781-C573-5F01-AC4B93BB60E9}"/>
              </a:ext>
            </a:extLst>
          </p:cNvPr>
          <p:cNvPicPr>
            <a:picLocks noChangeAspect="1"/>
          </p:cNvPicPr>
          <p:nvPr/>
        </p:nvPicPr>
        <p:blipFill>
          <a:blip r:embed="rId3" cstate="print">
            <a:extLst>
              <a:ext uri="{28A0092B-C50C-407E-A947-70E740481C1C}">
                <a14:useLocalDpi xmlns:a14="http://schemas.microsoft.com/office/drawing/2010/main" val="0"/>
              </a:ext>
            </a:extLst>
          </a:blip>
          <a:srcRect t="30657" b="35800"/>
          <a:stretch/>
        </p:blipFill>
        <p:spPr>
          <a:xfrm>
            <a:off x="209349" y="605166"/>
            <a:ext cx="3152327" cy="601842"/>
          </a:xfrm>
          <a:prstGeom prst="rect">
            <a:avLst/>
          </a:prstGeom>
        </p:spPr>
      </p:pic>
      <p:pic>
        <p:nvPicPr>
          <p:cNvPr id="9" name="Picture 8">
            <a:extLst>
              <a:ext uri="{FF2B5EF4-FFF2-40B4-BE49-F238E27FC236}">
                <a16:creationId xmlns:a16="http://schemas.microsoft.com/office/drawing/2014/main" id="{A7323773-9788-B4DA-717E-212DFBF1B7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598" y="1294518"/>
            <a:ext cx="1361973" cy="1687358"/>
          </a:xfrm>
          <a:prstGeom prst="rect">
            <a:avLst/>
          </a:prstGeom>
        </p:spPr>
      </p:pic>
      <p:pic>
        <p:nvPicPr>
          <p:cNvPr id="15" name="Picture 14">
            <a:extLst>
              <a:ext uri="{FF2B5EF4-FFF2-40B4-BE49-F238E27FC236}">
                <a16:creationId xmlns:a16="http://schemas.microsoft.com/office/drawing/2014/main" id="{CC9DAD0A-E5D2-5704-AEEF-30931ECEF5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25" y="1057136"/>
            <a:ext cx="1527051" cy="2080506"/>
          </a:xfrm>
          <a:prstGeom prst="rect">
            <a:avLst/>
          </a:prstGeom>
        </p:spPr>
      </p:pic>
      <p:pic>
        <p:nvPicPr>
          <p:cNvPr id="17" name="Picture 16">
            <a:extLst>
              <a:ext uri="{FF2B5EF4-FFF2-40B4-BE49-F238E27FC236}">
                <a16:creationId xmlns:a16="http://schemas.microsoft.com/office/drawing/2014/main" id="{FA74B6B5-7CCE-0071-D821-E5943590B3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99027" y="845020"/>
            <a:ext cx="1527051" cy="2389637"/>
          </a:xfrm>
          <a:prstGeom prst="rect">
            <a:avLst/>
          </a:prstGeom>
        </p:spPr>
      </p:pic>
      <p:pic>
        <p:nvPicPr>
          <p:cNvPr id="20" name="Picture 19">
            <a:extLst>
              <a:ext uri="{FF2B5EF4-FFF2-40B4-BE49-F238E27FC236}">
                <a16:creationId xmlns:a16="http://schemas.microsoft.com/office/drawing/2014/main" id="{C7B6D13A-6A7B-9200-6ED8-CDC9941285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7051" y="4368461"/>
            <a:ext cx="1914682" cy="1405129"/>
          </a:xfrm>
          <a:prstGeom prst="rect">
            <a:avLst/>
          </a:prstGeom>
        </p:spPr>
      </p:pic>
      <p:pic>
        <p:nvPicPr>
          <p:cNvPr id="7170" name="Picture 2" descr="DACU 820 | Charge Amplifier | Baumer India">
            <a:extLst>
              <a:ext uri="{FF2B5EF4-FFF2-40B4-BE49-F238E27FC236}">
                <a16:creationId xmlns:a16="http://schemas.microsoft.com/office/drawing/2014/main" id="{92DA9B5F-C460-4B79-D1BD-22E922AEF6F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78505" y="4082795"/>
            <a:ext cx="268224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TX | Pressure measurement | Baumer India">
            <a:extLst>
              <a:ext uri="{FF2B5EF4-FFF2-40B4-BE49-F238E27FC236}">
                <a16:creationId xmlns:a16="http://schemas.microsoft.com/office/drawing/2014/main" id="{DEBD9C68-4E68-3614-5879-154E2134B83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86144" y="4118014"/>
            <a:ext cx="2682240" cy="201168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F0B7987-B5E1-13E3-EB8D-A389DCF0C50B}"/>
              </a:ext>
            </a:extLst>
          </p:cNvPr>
          <p:cNvSpPr txBox="1"/>
          <p:nvPr/>
        </p:nvSpPr>
        <p:spPr>
          <a:xfrm>
            <a:off x="32004" y="3234657"/>
            <a:ext cx="12127992" cy="369332"/>
          </a:xfrm>
          <a:prstGeom prst="rect">
            <a:avLst/>
          </a:prstGeom>
          <a:noFill/>
        </p:spPr>
        <p:txBody>
          <a:bodyPr wrap="square">
            <a:spAutoFit/>
          </a:bodyPr>
          <a:lstStyle/>
          <a:p>
            <a:r>
              <a:rPr lang="en-IN" dirty="0">
                <a:solidFill>
                  <a:srgbClr val="444444"/>
                </a:solidFill>
                <a:latin typeface="Montserrat" panose="00000500000000000000" pitchFamily="2" charset="0"/>
              </a:rPr>
              <a:t>PRIMARY CURRENT                               DC CURRENT                        HALL TYPE                    DC CURRENT                              </a:t>
            </a:r>
            <a:endParaRPr lang="en-IN" dirty="0"/>
          </a:p>
        </p:txBody>
      </p:sp>
      <p:sp>
        <p:nvSpPr>
          <p:cNvPr id="22" name="TextBox 21">
            <a:extLst>
              <a:ext uri="{FF2B5EF4-FFF2-40B4-BE49-F238E27FC236}">
                <a16:creationId xmlns:a16="http://schemas.microsoft.com/office/drawing/2014/main" id="{28A3437B-2049-F0CE-BE13-41206C6044F5}"/>
              </a:ext>
            </a:extLst>
          </p:cNvPr>
          <p:cNvSpPr txBox="1"/>
          <p:nvPr/>
        </p:nvSpPr>
        <p:spPr>
          <a:xfrm>
            <a:off x="32004" y="6059255"/>
            <a:ext cx="12127992" cy="369332"/>
          </a:xfrm>
          <a:prstGeom prst="rect">
            <a:avLst/>
          </a:prstGeom>
          <a:noFill/>
        </p:spPr>
        <p:txBody>
          <a:bodyPr wrap="square">
            <a:spAutoFit/>
          </a:bodyPr>
          <a:lstStyle/>
          <a:p>
            <a:r>
              <a:rPr lang="en-IN" dirty="0">
                <a:solidFill>
                  <a:srgbClr val="444444"/>
                </a:solidFill>
                <a:latin typeface="Montserrat" panose="00000500000000000000" pitchFamily="2" charset="0"/>
              </a:rPr>
              <a:t>PRESSURE SENSOR                         AMPLIFIER SENSOR                  PRESSURE TRANSDUCER</a:t>
            </a:r>
            <a:endParaRPr lang="en-IN" dirty="0"/>
          </a:p>
        </p:txBody>
      </p:sp>
      <p:sp>
        <p:nvSpPr>
          <p:cNvPr id="2" name="Flowchart: Manual Input 1">
            <a:extLst>
              <a:ext uri="{FF2B5EF4-FFF2-40B4-BE49-F238E27FC236}">
                <a16:creationId xmlns:a16="http://schemas.microsoft.com/office/drawing/2014/main" id="{5FDED2E6-28BC-029D-11A0-C5660F1FEEB1}"/>
              </a:ext>
            </a:extLst>
          </p:cNvPr>
          <p:cNvSpPr/>
          <p:nvPr/>
        </p:nvSpPr>
        <p:spPr>
          <a:xfrm>
            <a:off x="-2810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Flowchart: Manual Input 3">
            <a:extLst>
              <a:ext uri="{FF2B5EF4-FFF2-40B4-BE49-F238E27FC236}">
                <a16:creationId xmlns:a16="http://schemas.microsoft.com/office/drawing/2014/main" id="{AF563C79-08DA-026E-EE53-EB9FF03A8299}"/>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16" descr="Disaileco es Baumer en España - Distribuidor Preferente">
            <a:extLst>
              <a:ext uri="{FF2B5EF4-FFF2-40B4-BE49-F238E27FC236}">
                <a16:creationId xmlns:a16="http://schemas.microsoft.com/office/drawing/2014/main" id="{09AA6C14-38BD-A771-EE38-666FF223245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048" y="3603989"/>
            <a:ext cx="1855828" cy="72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53398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835" r="13128"/>
          <a:stretch/>
        </p:blipFill>
        <p:spPr>
          <a:xfrm>
            <a:off x="517284" y="2402876"/>
            <a:ext cx="4173247" cy="2635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C838CB57-8316-669B-E7AF-F1A29862B1AA}"/>
              </a:ext>
            </a:extLst>
          </p:cNvPr>
          <p:cNvSpPr txBox="1"/>
          <p:nvPr/>
        </p:nvSpPr>
        <p:spPr>
          <a:xfrm>
            <a:off x="2975610" y="111592"/>
            <a:ext cx="6094476" cy="707886"/>
          </a:xfrm>
          <a:prstGeom prst="rect">
            <a:avLst/>
          </a:prstGeom>
          <a:noFill/>
        </p:spPr>
        <p:txBody>
          <a:bodyPr wrap="square">
            <a:spAutoFit/>
          </a:bodyPr>
          <a:lstStyle/>
          <a:p>
            <a:pPr algn="ctr"/>
            <a:r>
              <a:rPr lang="en-IN" sz="4000" dirty="0">
                <a:solidFill>
                  <a:srgbClr val="414291"/>
                </a:solidFill>
                <a:latin typeface="Montserrat" panose="00000500000000000000" pitchFamily="2" charset="0"/>
              </a:rPr>
              <a:t>SS &amp; Brass Fittings</a:t>
            </a:r>
          </a:p>
        </p:txBody>
      </p:sp>
      <p:pic>
        <p:nvPicPr>
          <p:cNvPr id="5" name="Picture 4">
            <a:extLst>
              <a:ext uri="{FF2B5EF4-FFF2-40B4-BE49-F238E27FC236}">
                <a16:creationId xmlns:a16="http://schemas.microsoft.com/office/drawing/2014/main" id="{C26C3CDE-7586-6B82-AB8F-7C5830AE7121}"/>
              </a:ext>
            </a:extLst>
          </p:cNvPr>
          <p:cNvPicPr>
            <a:picLocks noChangeAspect="1"/>
          </p:cNvPicPr>
          <p:nvPr/>
        </p:nvPicPr>
        <p:blipFill>
          <a:blip r:embed="rId3" cstate="print">
            <a:extLst>
              <a:ext uri="{28A0092B-C50C-407E-A947-70E740481C1C}">
                <a14:useLocalDpi xmlns:a14="http://schemas.microsoft.com/office/drawing/2010/main" val="0"/>
              </a:ext>
            </a:extLst>
          </a:blip>
          <a:srcRect l="20711" t="34226" r="24405" b="35149"/>
          <a:stretch/>
        </p:blipFill>
        <p:spPr>
          <a:xfrm>
            <a:off x="170128" y="865198"/>
            <a:ext cx="2227928" cy="707570"/>
          </a:xfrm>
          <a:prstGeom prst="rect">
            <a:avLst/>
          </a:prstGeom>
        </p:spPr>
      </p:pic>
      <p:sp>
        <p:nvSpPr>
          <p:cNvPr id="8" name="TextBox 7">
            <a:extLst>
              <a:ext uri="{FF2B5EF4-FFF2-40B4-BE49-F238E27FC236}">
                <a16:creationId xmlns:a16="http://schemas.microsoft.com/office/drawing/2014/main" id="{96373CAB-2913-794A-C4FA-D6189B50EC8B}"/>
              </a:ext>
            </a:extLst>
          </p:cNvPr>
          <p:cNvSpPr txBox="1"/>
          <p:nvPr/>
        </p:nvSpPr>
        <p:spPr>
          <a:xfrm>
            <a:off x="170128" y="5808136"/>
            <a:ext cx="12127992" cy="369332"/>
          </a:xfrm>
          <a:prstGeom prst="rect">
            <a:avLst/>
          </a:prstGeom>
          <a:noFill/>
        </p:spPr>
        <p:txBody>
          <a:bodyPr wrap="square">
            <a:spAutoFit/>
          </a:bodyPr>
          <a:lstStyle/>
          <a:p>
            <a:r>
              <a:rPr lang="en-IN" dirty="0">
                <a:solidFill>
                  <a:srgbClr val="444444"/>
                </a:solidFill>
                <a:latin typeface="Montserrat" panose="00000500000000000000" pitchFamily="2" charset="0"/>
              </a:rPr>
              <a:t>SS &amp; BRASS DOUBLE FERRULE FITTINGS </a:t>
            </a:r>
            <a:endParaRPr lang="en-IN" dirty="0"/>
          </a:p>
        </p:txBody>
      </p:sp>
      <p:sp>
        <p:nvSpPr>
          <p:cNvPr id="2" name="Flowchart: Manual Input 1">
            <a:extLst>
              <a:ext uri="{FF2B5EF4-FFF2-40B4-BE49-F238E27FC236}">
                <a16:creationId xmlns:a16="http://schemas.microsoft.com/office/drawing/2014/main" id="{4D909157-E1EC-EA28-068C-ECEBCBD12FA8}"/>
              </a:ext>
            </a:extLst>
          </p:cNvPr>
          <p:cNvSpPr/>
          <p:nvPr/>
        </p:nvSpPr>
        <p:spPr>
          <a:xfrm>
            <a:off x="-18964"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Flowchart: Manual Input 5">
            <a:extLst>
              <a:ext uri="{FF2B5EF4-FFF2-40B4-BE49-F238E27FC236}">
                <a16:creationId xmlns:a16="http://schemas.microsoft.com/office/drawing/2014/main" id="{7E73A55E-1866-FE87-8383-F995BB938AE0}"/>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81703855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Metallic Bellows</a:t>
            </a:r>
          </a:p>
        </p:txBody>
      </p:sp>
      <p:pic>
        <p:nvPicPr>
          <p:cNvPr id="4" name="Picture 3">
            <a:extLst>
              <a:ext uri="{FF2B5EF4-FFF2-40B4-BE49-F238E27FC236}">
                <a16:creationId xmlns:a16="http://schemas.microsoft.com/office/drawing/2014/main" id="{46ABE9ED-EEE8-0A0C-A429-833BDB96C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421" y="2127676"/>
            <a:ext cx="4260485" cy="1834301"/>
          </a:xfrm>
          <a:prstGeom prst="rect">
            <a:avLst/>
          </a:prstGeom>
        </p:spPr>
      </p:pic>
      <p:pic>
        <p:nvPicPr>
          <p:cNvPr id="8198" name="Picture 6" descr="Manufacturers, Suppliers of Electric Loco Engine Machinery">
            <a:extLst>
              <a:ext uri="{FF2B5EF4-FFF2-40B4-BE49-F238E27FC236}">
                <a16:creationId xmlns:a16="http://schemas.microsoft.com/office/drawing/2014/main" id="{19277D90-9CE1-7BF5-E9FD-576F4746E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9543" y="4070771"/>
            <a:ext cx="6470358" cy="266639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Manufacturers, Suppliers of Electric Loco Engine Machinery">
            <a:extLst>
              <a:ext uri="{FF2B5EF4-FFF2-40B4-BE49-F238E27FC236}">
                <a16:creationId xmlns:a16="http://schemas.microsoft.com/office/drawing/2014/main" id="{F1B57779-AF55-04E4-8191-6C0C78308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0975" y="2238308"/>
            <a:ext cx="5155850" cy="16130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4B95244-8116-B143-554D-7A83D0354B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421" y="634488"/>
            <a:ext cx="1299055" cy="769441"/>
          </a:xfrm>
          <a:prstGeom prst="rect">
            <a:avLst/>
          </a:prstGeom>
        </p:spPr>
      </p:pic>
      <p:sp>
        <p:nvSpPr>
          <p:cNvPr id="8" name="TextBox 7">
            <a:extLst>
              <a:ext uri="{FF2B5EF4-FFF2-40B4-BE49-F238E27FC236}">
                <a16:creationId xmlns:a16="http://schemas.microsoft.com/office/drawing/2014/main" id="{47BD782D-3B1F-7AC2-531D-F74C3C0652B0}"/>
              </a:ext>
            </a:extLst>
          </p:cNvPr>
          <p:cNvSpPr txBox="1"/>
          <p:nvPr/>
        </p:nvSpPr>
        <p:spPr>
          <a:xfrm>
            <a:off x="1180097" y="4011359"/>
            <a:ext cx="10887075" cy="369332"/>
          </a:xfrm>
          <a:prstGeom prst="rect">
            <a:avLst/>
          </a:prstGeom>
          <a:noFill/>
        </p:spPr>
        <p:txBody>
          <a:bodyPr wrap="square">
            <a:spAutoFit/>
          </a:bodyPr>
          <a:lstStyle/>
          <a:p>
            <a:r>
              <a:rPr lang="en-IN" dirty="0">
                <a:solidFill>
                  <a:srgbClr val="444444"/>
                </a:solidFill>
                <a:latin typeface="Montserrat" panose="00000500000000000000" pitchFamily="2" charset="0"/>
              </a:rPr>
              <a:t>METTALIC BELLOWS                                                       METTALIC PIPES FOR TRANSFORMER </a:t>
            </a:r>
            <a:endParaRPr lang="en-IN" dirty="0"/>
          </a:p>
        </p:txBody>
      </p:sp>
      <p:sp>
        <p:nvSpPr>
          <p:cNvPr id="2" name="Flowchart: Manual Input 1">
            <a:extLst>
              <a:ext uri="{FF2B5EF4-FFF2-40B4-BE49-F238E27FC236}">
                <a16:creationId xmlns:a16="http://schemas.microsoft.com/office/drawing/2014/main" id="{DB54F39B-4324-66C7-0C4F-92B3D0860392}"/>
              </a:ext>
            </a:extLst>
          </p:cNvPr>
          <p:cNvSpPr/>
          <p:nvPr/>
        </p:nvSpPr>
        <p:spPr>
          <a:xfrm>
            <a:off x="-9820"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Flowchart: Manual Input 2">
            <a:extLst>
              <a:ext uri="{FF2B5EF4-FFF2-40B4-BE49-F238E27FC236}">
                <a16:creationId xmlns:a16="http://schemas.microsoft.com/office/drawing/2014/main" id="{9396CB21-1C38-DD9A-B0B1-E89E84FC84F2}"/>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12997837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3128"/>
            <a:ext cx="12108581" cy="769441"/>
          </a:xfrm>
          <a:prstGeom prst="rect">
            <a:avLst/>
          </a:prstGeom>
        </p:spPr>
        <p:txBody>
          <a:bodyPr wrap="square">
            <a:spAutoFit/>
          </a:bodyPr>
          <a:lstStyle/>
          <a:p>
            <a:pPr algn="ctr"/>
            <a:r>
              <a:rPr lang="en-IN" sz="4400" dirty="0">
                <a:solidFill>
                  <a:srgbClr val="414291"/>
                </a:solidFill>
                <a:latin typeface="Montserrat" panose="00000500000000000000" pitchFamily="2" charset="0"/>
              </a:rPr>
              <a:t>Surge Arrestors</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3268" t="10849" r="30646" b="10319"/>
          <a:stretch/>
        </p:blipFill>
        <p:spPr>
          <a:xfrm>
            <a:off x="899960" y="926431"/>
            <a:ext cx="2926081" cy="50051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56" t="12616" r="37032" b="35758"/>
          <a:stretch/>
        </p:blipFill>
        <p:spPr>
          <a:xfrm>
            <a:off x="4028171" y="3428999"/>
            <a:ext cx="4052237" cy="2367815"/>
          </a:xfrm>
          <a:prstGeom prst="rect">
            <a:avLst/>
          </a:prstGeom>
        </p:spPr>
      </p:pic>
      <p:pic>
        <p:nvPicPr>
          <p:cNvPr id="5" name="Picture 8" descr="oblum">
            <a:extLst>
              <a:ext uri="{FF2B5EF4-FFF2-40B4-BE49-F238E27FC236}">
                <a16:creationId xmlns:a16="http://schemas.microsoft.com/office/drawing/2014/main" id="{C0717AAE-E858-C5D7-7A13-40B4BB030A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279" y="334958"/>
            <a:ext cx="1038313" cy="10667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197CAC2-1418-F1E7-43BB-285D0F362901}"/>
              </a:ext>
            </a:extLst>
          </p:cNvPr>
          <p:cNvSpPr txBox="1"/>
          <p:nvPr/>
        </p:nvSpPr>
        <p:spPr>
          <a:xfrm>
            <a:off x="2363000" y="5931568"/>
            <a:ext cx="8300466" cy="369332"/>
          </a:xfrm>
          <a:prstGeom prst="rect">
            <a:avLst/>
          </a:prstGeom>
          <a:noFill/>
        </p:spPr>
        <p:txBody>
          <a:bodyPr wrap="square">
            <a:spAutoFit/>
          </a:bodyPr>
          <a:lstStyle/>
          <a:p>
            <a:r>
              <a:rPr lang="en-IN" dirty="0">
                <a:solidFill>
                  <a:srgbClr val="444444"/>
                </a:solidFill>
                <a:latin typeface="Montserrat" panose="00000500000000000000" pitchFamily="2" charset="0"/>
              </a:rPr>
              <a:t>SURGE ARRESTORS FOR TRANSFORMERS &amp; CONVERTOR </a:t>
            </a:r>
            <a:endParaRPr lang="en-IN" dirty="0"/>
          </a:p>
        </p:txBody>
      </p:sp>
      <p:sp>
        <p:nvSpPr>
          <p:cNvPr id="9" name="Flowchart: Manual Input 8">
            <a:extLst>
              <a:ext uri="{FF2B5EF4-FFF2-40B4-BE49-F238E27FC236}">
                <a16:creationId xmlns:a16="http://schemas.microsoft.com/office/drawing/2014/main" id="{2AC25DA6-CDDE-DC2F-377E-06D32A8E33CD}"/>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Flowchart: Manual Input 9">
            <a:extLst>
              <a:ext uri="{FF2B5EF4-FFF2-40B4-BE49-F238E27FC236}">
                <a16:creationId xmlns:a16="http://schemas.microsoft.com/office/drawing/2014/main" id="{FB64D249-099F-2447-B6CA-57487E148633}"/>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1706724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SS &amp; Copper Tubes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l="23646" t="6123" r="19654" b="11951"/>
          <a:stretch/>
        </p:blipFill>
        <p:spPr>
          <a:xfrm>
            <a:off x="0" y="1781555"/>
            <a:ext cx="6161572" cy="506730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992" y="2550695"/>
            <a:ext cx="4303032" cy="4307305"/>
          </a:xfrm>
          <a:prstGeom prst="rect">
            <a:avLst/>
          </a:prstGeom>
        </p:spPr>
      </p:pic>
      <p:pic>
        <p:nvPicPr>
          <p:cNvPr id="2" name="Picture 10" descr="Refrigeration &amp; Air-Conditioning Trades Association Ltd. (RATA)">
            <a:extLst>
              <a:ext uri="{FF2B5EF4-FFF2-40B4-BE49-F238E27FC236}">
                <a16:creationId xmlns:a16="http://schemas.microsoft.com/office/drawing/2014/main" id="{818DA09D-311B-9AA1-E55A-C5D316151F1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301" t="11936" r="6659" b="11586"/>
          <a:stretch/>
        </p:blipFill>
        <p:spPr bwMode="auto">
          <a:xfrm>
            <a:off x="295175" y="642542"/>
            <a:ext cx="661386" cy="8001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304E4C0-7BCB-686C-8DC8-11A009278716}"/>
              </a:ext>
            </a:extLst>
          </p:cNvPr>
          <p:cNvSpPr txBox="1"/>
          <p:nvPr/>
        </p:nvSpPr>
        <p:spPr>
          <a:xfrm>
            <a:off x="905588" y="1143737"/>
            <a:ext cx="1914665" cy="338554"/>
          </a:xfrm>
          <a:prstGeom prst="rect">
            <a:avLst/>
          </a:prstGeom>
          <a:noFill/>
        </p:spPr>
        <p:txBody>
          <a:bodyPr wrap="square">
            <a:spAutoFit/>
          </a:bodyPr>
          <a:lstStyle/>
          <a:p>
            <a:r>
              <a:rPr lang="en-IN" sz="1600" b="1" dirty="0">
                <a:solidFill>
                  <a:srgbClr val="BB0D1D"/>
                </a:solidFill>
              </a:rPr>
              <a:t>PARASMANI TUBES</a:t>
            </a:r>
          </a:p>
        </p:txBody>
      </p:sp>
      <p:sp>
        <p:nvSpPr>
          <p:cNvPr id="5" name="TextBox 4">
            <a:extLst>
              <a:ext uri="{FF2B5EF4-FFF2-40B4-BE49-F238E27FC236}">
                <a16:creationId xmlns:a16="http://schemas.microsoft.com/office/drawing/2014/main" id="{02B26335-4A06-11C7-FD6C-B2A9E64999B5}"/>
              </a:ext>
            </a:extLst>
          </p:cNvPr>
          <p:cNvSpPr txBox="1"/>
          <p:nvPr/>
        </p:nvSpPr>
        <p:spPr>
          <a:xfrm>
            <a:off x="449992" y="1679468"/>
            <a:ext cx="11102718" cy="369332"/>
          </a:xfrm>
          <a:prstGeom prst="rect">
            <a:avLst/>
          </a:prstGeom>
          <a:noFill/>
        </p:spPr>
        <p:txBody>
          <a:bodyPr wrap="square">
            <a:spAutoFit/>
          </a:bodyPr>
          <a:lstStyle/>
          <a:p>
            <a:r>
              <a:rPr lang="en-IN" dirty="0">
                <a:solidFill>
                  <a:srgbClr val="444444"/>
                </a:solidFill>
                <a:latin typeface="Montserrat" panose="00000500000000000000" pitchFamily="2" charset="0"/>
              </a:rPr>
              <a:t>COPPER TUBES                                                             SS TUBES </a:t>
            </a:r>
            <a:endParaRPr lang="en-IN" dirty="0"/>
          </a:p>
        </p:txBody>
      </p:sp>
      <p:sp>
        <p:nvSpPr>
          <p:cNvPr id="6" name="Flowchart: Manual Input 5">
            <a:extLst>
              <a:ext uri="{FF2B5EF4-FFF2-40B4-BE49-F238E27FC236}">
                <a16:creationId xmlns:a16="http://schemas.microsoft.com/office/drawing/2014/main" id="{033F6340-DA5A-E155-168C-08CBB0EA1274}"/>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Flowchart: Manual Input 7">
            <a:extLst>
              <a:ext uri="{FF2B5EF4-FFF2-40B4-BE49-F238E27FC236}">
                <a16:creationId xmlns:a16="http://schemas.microsoft.com/office/drawing/2014/main" id="{5A91F8F3-D77E-BEDB-2932-CDE0592AF6FE}"/>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427389793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8472C-4845-51D6-6EB3-06FCE7F5DB1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D597E32-7695-7947-CFA9-97DC45E6CB95}"/>
              </a:ext>
            </a:extLst>
          </p:cNvPr>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High Voltage Cable &amp; Accessories</a:t>
            </a:r>
          </a:p>
        </p:txBody>
      </p:sp>
      <p:sp>
        <p:nvSpPr>
          <p:cNvPr id="6" name="Flowchart: Manual Input 5">
            <a:extLst>
              <a:ext uri="{FF2B5EF4-FFF2-40B4-BE49-F238E27FC236}">
                <a16:creationId xmlns:a16="http://schemas.microsoft.com/office/drawing/2014/main" id="{26A50F8B-B4C8-BBBF-8683-3BD53C4C8256}"/>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Flowchart: Manual Input 7">
            <a:extLst>
              <a:ext uri="{FF2B5EF4-FFF2-40B4-BE49-F238E27FC236}">
                <a16:creationId xmlns:a16="http://schemas.microsoft.com/office/drawing/2014/main" id="{45132199-7833-17BE-B014-1B4651F78E88}"/>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050" name="Picture 2" descr="Compaq International - Power Cable Accessories, Cable Joints &amp; Terminations, Cable Termination Kits &amp; Heat Shrink Cable Terminations">
            <a:extLst>
              <a:ext uri="{FF2B5EF4-FFF2-40B4-BE49-F238E27FC236}">
                <a16:creationId xmlns:a16="http://schemas.microsoft.com/office/drawing/2014/main" id="{AA349BAD-D2AF-C3B9-EC62-770B2FB4B1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97" y="1087755"/>
            <a:ext cx="1933235" cy="4296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053633D-6D4E-BB8F-ECC1-C263E1E46000}"/>
              </a:ext>
            </a:extLst>
          </p:cNvPr>
          <p:cNvSpPr txBox="1"/>
          <p:nvPr/>
        </p:nvSpPr>
        <p:spPr>
          <a:xfrm>
            <a:off x="209360" y="5453156"/>
            <a:ext cx="11102718" cy="369332"/>
          </a:xfrm>
          <a:prstGeom prst="rect">
            <a:avLst/>
          </a:prstGeom>
          <a:noFill/>
        </p:spPr>
        <p:txBody>
          <a:bodyPr wrap="square">
            <a:spAutoFit/>
          </a:bodyPr>
          <a:lstStyle/>
          <a:p>
            <a:r>
              <a:rPr lang="en-IN" dirty="0">
                <a:solidFill>
                  <a:srgbClr val="444444"/>
                </a:solidFill>
                <a:latin typeface="Montserrat" panose="00000500000000000000" pitchFamily="2" charset="0"/>
              </a:rPr>
              <a:t>Screened Separable Elbow Connector                                     High-Shrink Heat Shrinkable Tubing       </a:t>
            </a:r>
          </a:p>
        </p:txBody>
      </p:sp>
      <p:pic>
        <p:nvPicPr>
          <p:cNvPr id="4" name="Picture 3">
            <a:extLst>
              <a:ext uri="{FF2B5EF4-FFF2-40B4-BE49-F238E27FC236}">
                <a16:creationId xmlns:a16="http://schemas.microsoft.com/office/drawing/2014/main" id="{1DB27B60-865E-614D-EF07-7181CEB27596}"/>
              </a:ext>
            </a:extLst>
          </p:cNvPr>
          <p:cNvPicPr>
            <a:picLocks noChangeAspect="1"/>
          </p:cNvPicPr>
          <p:nvPr/>
        </p:nvPicPr>
        <p:blipFill>
          <a:blip r:embed="rId3">
            <a:extLst>
              <a:ext uri="{28A0092B-C50C-407E-A947-70E740481C1C}">
                <a14:useLocalDpi xmlns:a14="http://schemas.microsoft.com/office/drawing/2010/main" val="0"/>
              </a:ext>
            </a:extLst>
          </a:blip>
          <a:srcRect t="5669" r="68997"/>
          <a:stretch/>
        </p:blipFill>
        <p:spPr>
          <a:xfrm>
            <a:off x="1550630" y="1732579"/>
            <a:ext cx="1819656" cy="3851327"/>
          </a:xfrm>
          <a:prstGeom prst="rect">
            <a:avLst/>
          </a:prstGeom>
        </p:spPr>
      </p:pic>
      <p:pic>
        <p:nvPicPr>
          <p:cNvPr id="7" name="Picture 6">
            <a:extLst>
              <a:ext uri="{FF2B5EF4-FFF2-40B4-BE49-F238E27FC236}">
                <a16:creationId xmlns:a16="http://schemas.microsoft.com/office/drawing/2014/main" id="{A8066487-0CAE-2912-6602-7B0BF26B38F8}"/>
              </a:ext>
            </a:extLst>
          </p:cNvPr>
          <p:cNvPicPr>
            <a:picLocks noChangeAspect="1"/>
          </p:cNvPicPr>
          <p:nvPr/>
        </p:nvPicPr>
        <p:blipFill>
          <a:blip r:embed="rId4">
            <a:extLst>
              <a:ext uri="{28A0092B-C50C-407E-A947-70E740481C1C}">
                <a14:useLocalDpi xmlns:a14="http://schemas.microsoft.com/office/drawing/2010/main" val="0"/>
              </a:ext>
            </a:extLst>
          </a:blip>
          <a:srcRect t="13884" r="50782"/>
          <a:stretch/>
        </p:blipFill>
        <p:spPr>
          <a:xfrm rot="1703957">
            <a:off x="6850214" y="1177574"/>
            <a:ext cx="2956559" cy="3598419"/>
          </a:xfrm>
          <a:prstGeom prst="rect">
            <a:avLst/>
          </a:prstGeom>
        </p:spPr>
      </p:pic>
      <p:pic>
        <p:nvPicPr>
          <p:cNvPr id="15" name="Picture 14">
            <a:extLst>
              <a:ext uri="{FF2B5EF4-FFF2-40B4-BE49-F238E27FC236}">
                <a16:creationId xmlns:a16="http://schemas.microsoft.com/office/drawing/2014/main" id="{D6A9D425-9BF5-6DD4-CFAE-085821664A8A}"/>
              </a:ext>
            </a:extLst>
          </p:cNvPr>
          <p:cNvPicPr>
            <a:picLocks noChangeAspect="1"/>
          </p:cNvPicPr>
          <p:nvPr/>
        </p:nvPicPr>
        <p:blipFill>
          <a:blip r:embed="rId5">
            <a:extLst>
              <a:ext uri="{28A0092B-C50C-407E-A947-70E740481C1C}">
                <a14:useLocalDpi xmlns:a14="http://schemas.microsoft.com/office/drawing/2010/main" val="0"/>
              </a:ext>
            </a:extLst>
          </a:blip>
          <a:srcRect l="23888" t="30187" r="24595" b="25076"/>
          <a:stretch/>
        </p:blipFill>
        <p:spPr>
          <a:xfrm>
            <a:off x="6897001" y="3312276"/>
            <a:ext cx="3587595" cy="2167128"/>
          </a:xfrm>
          <a:prstGeom prst="rect">
            <a:avLst/>
          </a:prstGeom>
        </p:spPr>
      </p:pic>
    </p:spTree>
    <p:extLst>
      <p:ext uri="{BB962C8B-B14F-4D97-AF65-F5344CB8AC3E}">
        <p14:creationId xmlns:p14="http://schemas.microsoft.com/office/powerpoint/2010/main" val="28780188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DCABE-ABFA-3EAE-F1FD-2114E1AE178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06DD2D8-A10B-7A2E-377E-4401DC8F4FAA}"/>
              </a:ext>
            </a:extLst>
          </p:cNvPr>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Quick Couplings</a:t>
            </a:r>
          </a:p>
        </p:txBody>
      </p:sp>
      <p:pic>
        <p:nvPicPr>
          <p:cNvPr id="2" name="Picture 4" descr="Hydraulic Quick Couplings - Stucchi Spa">
            <a:extLst>
              <a:ext uri="{FF2B5EF4-FFF2-40B4-BE49-F238E27FC236}">
                <a16:creationId xmlns:a16="http://schemas.microsoft.com/office/drawing/2014/main" id="{BA7D3613-E746-439F-443C-C8687CC35C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175" y="776156"/>
            <a:ext cx="1476969" cy="800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5E5B64F-043B-2CDC-7E86-CC33E3D703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718" y="2176781"/>
            <a:ext cx="2212852" cy="2504438"/>
          </a:xfrm>
          <a:prstGeom prst="rect">
            <a:avLst/>
          </a:prstGeom>
        </p:spPr>
      </p:pic>
      <p:pic>
        <p:nvPicPr>
          <p:cNvPr id="8" name="Picture 7">
            <a:extLst>
              <a:ext uri="{FF2B5EF4-FFF2-40B4-BE49-F238E27FC236}">
                <a16:creationId xmlns:a16="http://schemas.microsoft.com/office/drawing/2014/main" id="{12C2528A-02EF-42A6-0BC2-D2D7C0C437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3188" y="2341014"/>
            <a:ext cx="2212852" cy="2175971"/>
          </a:xfrm>
          <a:prstGeom prst="rect">
            <a:avLst/>
          </a:prstGeom>
        </p:spPr>
      </p:pic>
      <p:pic>
        <p:nvPicPr>
          <p:cNvPr id="10" name="Picture 9">
            <a:extLst>
              <a:ext uri="{FF2B5EF4-FFF2-40B4-BE49-F238E27FC236}">
                <a16:creationId xmlns:a16="http://schemas.microsoft.com/office/drawing/2014/main" id="{53A356F7-73F3-A486-FF21-D1B5138D0A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356" y="2514679"/>
            <a:ext cx="3602740" cy="2002306"/>
          </a:xfrm>
          <a:prstGeom prst="rect">
            <a:avLst/>
          </a:prstGeom>
        </p:spPr>
      </p:pic>
      <p:sp>
        <p:nvSpPr>
          <p:cNvPr id="3" name="Flowchart: Manual Input 2">
            <a:extLst>
              <a:ext uri="{FF2B5EF4-FFF2-40B4-BE49-F238E27FC236}">
                <a16:creationId xmlns:a16="http://schemas.microsoft.com/office/drawing/2014/main" id="{CC702F05-7A42-2BD8-F619-0FB7EF5D6707}"/>
              </a:ext>
            </a:extLst>
          </p:cNvPr>
          <p:cNvSpPr/>
          <p:nvPr/>
        </p:nvSpPr>
        <p:spPr>
          <a:xfrm>
            <a:off x="846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Flowchart: Manual Input 3">
            <a:extLst>
              <a:ext uri="{FF2B5EF4-FFF2-40B4-BE49-F238E27FC236}">
                <a16:creationId xmlns:a16="http://schemas.microsoft.com/office/drawing/2014/main" id="{689320D2-E67D-5767-1C27-24942A7FE03F}"/>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22508608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AE7F9-7EEC-EE32-46C9-EF1CD5D066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1C16E21-66B7-A252-E3BD-6660E6DF9F18}"/>
              </a:ext>
            </a:extLst>
          </p:cNvPr>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UAV </a:t>
            </a:r>
          </a:p>
        </p:txBody>
      </p:sp>
      <p:sp>
        <p:nvSpPr>
          <p:cNvPr id="3" name="Flowchart: Manual Input 2">
            <a:extLst>
              <a:ext uri="{FF2B5EF4-FFF2-40B4-BE49-F238E27FC236}">
                <a16:creationId xmlns:a16="http://schemas.microsoft.com/office/drawing/2014/main" id="{02225A5E-91D5-08DF-3828-AA66D3F6AC1F}"/>
              </a:ext>
            </a:extLst>
          </p:cNvPr>
          <p:cNvSpPr/>
          <p:nvPr/>
        </p:nvSpPr>
        <p:spPr>
          <a:xfrm>
            <a:off x="8468"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Flowchart: Manual Input 3">
            <a:extLst>
              <a:ext uri="{FF2B5EF4-FFF2-40B4-BE49-F238E27FC236}">
                <a16:creationId xmlns:a16="http://schemas.microsoft.com/office/drawing/2014/main" id="{9B221CBF-5938-85EE-C422-6A31B36E8FAB}"/>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074" name="Picture 2" descr="Ideaforge Careers and Jobs | Webbtree">
            <a:extLst>
              <a:ext uri="{FF2B5EF4-FFF2-40B4-BE49-F238E27FC236}">
                <a16:creationId xmlns:a16="http://schemas.microsoft.com/office/drawing/2014/main" id="{879F5421-67C2-0D34-E8A8-E5AA708812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840" y="528225"/>
            <a:ext cx="1095756" cy="109575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Q4i UAV: Economical Small VTOL UAV with DGCA Certification">
            <a:extLst>
              <a:ext uri="{FF2B5EF4-FFF2-40B4-BE49-F238E27FC236}">
                <a16:creationId xmlns:a16="http://schemas.microsoft.com/office/drawing/2014/main" id="{744949BD-A152-5E66-E462-AA5DC970C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547" y="2504885"/>
            <a:ext cx="3648075" cy="25431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Q4i UAV: Economical Small VTOL UAV with DGCA Certification">
            <a:extLst>
              <a:ext uri="{FF2B5EF4-FFF2-40B4-BE49-F238E27FC236}">
                <a16:creationId xmlns:a16="http://schemas.microsoft.com/office/drawing/2014/main" id="{264B7943-6C96-8D4E-71F8-57C0CD998E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354928"/>
            <a:ext cx="5581276" cy="24265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182E175-64CC-54AF-BAFE-9AB2D6D67810}"/>
              </a:ext>
            </a:extLst>
          </p:cNvPr>
          <p:cNvSpPr txBox="1"/>
          <p:nvPr/>
        </p:nvSpPr>
        <p:spPr>
          <a:xfrm>
            <a:off x="354714" y="5762492"/>
            <a:ext cx="11102718" cy="369332"/>
          </a:xfrm>
          <a:prstGeom prst="rect">
            <a:avLst/>
          </a:prstGeom>
          <a:noFill/>
        </p:spPr>
        <p:txBody>
          <a:bodyPr wrap="square">
            <a:spAutoFit/>
          </a:bodyPr>
          <a:lstStyle/>
          <a:p>
            <a:pPr algn="ctr"/>
            <a:r>
              <a:rPr lang="en-IN" dirty="0">
                <a:solidFill>
                  <a:srgbClr val="444444"/>
                </a:solidFill>
                <a:latin typeface="Montserrat" panose="00000500000000000000" pitchFamily="2" charset="0"/>
              </a:rPr>
              <a:t>For Surveillance of Loco shed, Workshops and Track Monitoring </a:t>
            </a:r>
            <a:endParaRPr lang="en-IN" dirty="0"/>
          </a:p>
        </p:txBody>
      </p:sp>
    </p:spTree>
    <p:extLst>
      <p:ext uri="{BB962C8B-B14F-4D97-AF65-F5344CB8AC3E}">
        <p14:creationId xmlns:p14="http://schemas.microsoft.com/office/powerpoint/2010/main" val="29657850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076"/>
                                        </p:tgtEl>
                                        <p:attrNameLst>
                                          <p:attrName>r</p:attrName>
                                        </p:attrNameLst>
                                      </p:cBhvr>
                                    </p:animRot>
                                    <p:animRot by="-240000">
                                      <p:cBhvr>
                                        <p:cTn id="7" dur="200" fill="hold">
                                          <p:stCondLst>
                                            <p:cond delay="200"/>
                                          </p:stCondLst>
                                        </p:cTn>
                                        <p:tgtEl>
                                          <p:spTgt spid="3076"/>
                                        </p:tgtEl>
                                        <p:attrNameLst>
                                          <p:attrName>r</p:attrName>
                                        </p:attrNameLst>
                                      </p:cBhvr>
                                    </p:animRot>
                                    <p:animRot by="240000">
                                      <p:cBhvr>
                                        <p:cTn id="8" dur="200" fill="hold">
                                          <p:stCondLst>
                                            <p:cond delay="400"/>
                                          </p:stCondLst>
                                        </p:cTn>
                                        <p:tgtEl>
                                          <p:spTgt spid="3076"/>
                                        </p:tgtEl>
                                        <p:attrNameLst>
                                          <p:attrName>r</p:attrName>
                                        </p:attrNameLst>
                                      </p:cBhvr>
                                    </p:animRot>
                                    <p:animRot by="-240000">
                                      <p:cBhvr>
                                        <p:cTn id="9" dur="200" fill="hold">
                                          <p:stCondLst>
                                            <p:cond delay="600"/>
                                          </p:stCondLst>
                                        </p:cTn>
                                        <p:tgtEl>
                                          <p:spTgt spid="3076"/>
                                        </p:tgtEl>
                                        <p:attrNameLst>
                                          <p:attrName>r</p:attrName>
                                        </p:attrNameLst>
                                      </p:cBhvr>
                                    </p:animRot>
                                    <p:animRot by="120000">
                                      <p:cBhvr>
                                        <p:cTn id="10" dur="200" fill="hold">
                                          <p:stCondLst>
                                            <p:cond delay="800"/>
                                          </p:stCondLst>
                                        </p:cTn>
                                        <p:tgtEl>
                                          <p:spTgt spid="3076"/>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3078"/>
                                        </p:tgtEl>
                                        <p:attrNameLst>
                                          <p:attrName>r</p:attrName>
                                        </p:attrNameLst>
                                      </p:cBhvr>
                                    </p:animRot>
                                    <p:animRot by="-240000">
                                      <p:cBhvr>
                                        <p:cTn id="13" dur="200" fill="hold">
                                          <p:stCondLst>
                                            <p:cond delay="200"/>
                                          </p:stCondLst>
                                        </p:cTn>
                                        <p:tgtEl>
                                          <p:spTgt spid="3078"/>
                                        </p:tgtEl>
                                        <p:attrNameLst>
                                          <p:attrName>r</p:attrName>
                                        </p:attrNameLst>
                                      </p:cBhvr>
                                    </p:animRot>
                                    <p:animRot by="240000">
                                      <p:cBhvr>
                                        <p:cTn id="14" dur="200" fill="hold">
                                          <p:stCondLst>
                                            <p:cond delay="400"/>
                                          </p:stCondLst>
                                        </p:cTn>
                                        <p:tgtEl>
                                          <p:spTgt spid="3078"/>
                                        </p:tgtEl>
                                        <p:attrNameLst>
                                          <p:attrName>r</p:attrName>
                                        </p:attrNameLst>
                                      </p:cBhvr>
                                    </p:animRot>
                                    <p:animRot by="-240000">
                                      <p:cBhvr>
                                        <p:cTn id="15" dur="200" fill="hold">
                                          <p:stCondLst>
                                            <p:cond delay="600"/>
                                          </p:stCondLst>
                                        </p:cTn>
                                        <p:tgtEl>
                                          <p:spTgt spid="3078"/>
                                        </p:tgtEl>
                                        <p:attrNameLst>
                                          <p:attrName>r</p:attrName>
                                        </p:attrNameLst>
                                      </p:cBhvr>
                                    </p:animRot>
                                    <p:animRot by="120000">
                                      <p:cBhvr>
                                        <p:cTn id="16" dur="200" fill="hold">
                                          <p:stCondLst>
                                            <p:cond delay="800"/>
                                          </p:stCondLst>
                                        </p:cTn>
                                        <p:tgtEl>
                                          <p:spTgt spid="30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96467-6E46-7356-BE37-EEBACE8A089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D89A902-9A96-B629-51DE-8D1812CCDDE6}"/>
              </a:ext>
            </a:extLst>
          </p:cNvPr>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Relay &amp; Control Units</a:t>
            </a:r>
          </a:p>
        </p:txBody>
      </p:sp>
      <p:pic>
        <p:nvPicPr>
          <p:cNvPr id="5" name="Picture 10" descr="Landing Product Home - Megawin">
            <a:extLst>
              <a:ext uri="{FF2B5EF4-FFF2-40B4-BE49-F238E27FC236}">
                <a16:creationId xmlns:a16="http://schemas.microsoft.com/office/drawing/2014/main" id="{C70C5364-1FAD-087B-2BA8-CD47386C8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78" y="823555"/>
            <a:ext cx="2421824" cy="658736"/>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B25A2643-9604-1F82-99D5-A335CC26E6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89" t="11802" r="19949" b="11490"/>
          <a:stretch/>
        </p:blipFill>
        <p:spPr bwMode="auto">
          <a:xfrm>
            <a:off x="354713" y="2168338"/>
            <a:ext cx="3778495" cy="288943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2FEB73CB-4686-766E-B2D7-E9B8E0A5AF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085" t="16420" r="26174" b="14941"/>
          <a:stretch/>
        </p:blipFill>
        <p:spPr bwMode="auto">
          <a:xfrm>
            <a:off x="4729763" y="2231418"/>
            <a:ext cx="3209925" cy="27632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71D58AB7-4812-3C6B-7E35-00CF1B0E65E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672" t="4438" r="12444" b="7101"/>
          <a:stretch/>
        </p:blipFill>
        <p:spPr bwMode="auto">
          <a:xfrm>
            <a:off x="9092256" y="2199481"/>
            <a:ext cx="2121175" cy="28894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2F1BE63-A802-7FA0-8944-E0ADDFFA79AA}"/>
              </a:ext>
            </a:extLst>
          </p:cNvPr>
          <p:cNvSpPr txBox="1"/>
          <p:nvPr/>
        </p:nvSpPr>
        <p:spPr>
          <a:xfrm>
            <a:off x="354714" y="5246870"/>
            <a:ext cx="11102718" cy="369332"/>
          </a:xfrm>
          <a:prstGeom prst="rect">
            <a:avLst/>
          </a:prstGeom>
          <a:noFill/>
        </p:spPr>
        <p:txBody>
          <a:bodyPr wrap="square">
            <a:spAutoFit/>
          </a:bodyPr>
          <a:lstStyle/>
          <a:p>
            <a:r>
              <a:rPr lang="en-IN" dirty="0">
                <a:solidFill>
                  <a:srgbClr val="444444"/>
                </a:solidFill>
                <a:latin typeface="Montserrat" panose="00000500000000000000" pitchFamily="2" charset="0"/>
              </a:rPr>
              <a:t>AUXILIARY RELAY                                            CONTROL UNIT                                             PCVCB        </a:t>
            </a:r>
            <a:endParaRPr lang="en-IN" dirty="0"/>
          </a:p>
        </p:txBody>
      </p:sp>
      <p:sp>
        <p:nvSpPr>
          <p:cNvPr id="2" name="Flowchart: Manual Input 1">
            <a:extLst>
              <a:ext uri="{FF2B5EF4-FFF2-40B4-BE49-F238E27FC236}">
                <a16:creationId xmlns:a16="http://schemas.microsoft.com/office/drawing/2014/main" id="{998BFB27-ACA2-8227-7A1C-3ADE99F3A394}"/>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Flowchart: Manual Input 2">
            <a:extLst>
              <a:ext uri="{FF2B5EF4-FFF2-40B4-BE49-F238E27FC236}">
                <a16:creationId xmlns:a16="http://schemas.microsoft.com/office/drawing/2014/main" id="{EDC0E6FF-C6DE-9E87-52E8-1327CDE1CC8B}"/>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33635028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Transformer Spares Parts</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4888" t="53284" r="37314" b="8615"/>
          <a:stretch/>
        </p:blipFill>
        <p:spPr>
          <a:xfrm>
            <a:off x="253956" y="1413039"/>
            <a:ext cx="1712098" cy="12327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15E3FD2F-FBB9-8FB2-4101-A68997A44B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6678" y="1346821"/>
            <a:ext cx="622224" cy="1365146"/>
          </a:xfrm>
          <a:prstGeom prst="rect">
            <a:avLst/>
          </a:prstGeom>
        </p:spPr>
      </p:pic>
      <p:pic>
        <p:nvPicPr>
          <p:cNvPr id="6" name="Picture 5">
            <a:extLst>
              <a:ext uri="{FF2B5EF4-FFF2-40B4-BE49-F238E27FC236}">
                <a16:creationId xmlns:a16="http://schemas.microsoft.com/office/drawing/2014/main" id="{16C4C445-8DD3-F814-4A2A-E76B724EEB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7784" y="1225571"/>
            <a:ext cx="993271" cy="1502976"/>
          </a:xfrm>
          <a:prstGeom prst="rect">
            <a:avLst/>
          </a:prstGeom>
        </p:spPr>
      </p:pic>
      <p:pic>
        <p:nvPicPr>
          <p:cNvPr id="7" name="Picture 6">
            <a:extLst>
              <a:ext uri="{FF2B5EF4-FFF2-40B4-BE49-F238E27FC236}">
                <a16:creationId xmlns:a16="http://schemas.microsoft.com/office/drawing/2014/main" id="{D58632D7-F73D-5CF1-4F45-326AF8E4B2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623" y="602356"/>
            <a:ext cx="1090665" cy="647474"/>
          </a:xfrm>
          <a:prstGeom prst="rect">
            <a:avLst/>
          </a:prstGeom>
        </p:spPr>
      </p:pic>
      <p:pic>
        <p:nvPicPr>
          <p:cNvPr id="8" name="Picture 2" descr="Welcome to SUKRUT India">
            <a:extLst>
              <a:ext uri="{FF2B5EF4-FFF2-40B4-BE49-F238E27FC236}">
                <a16:creationId xmlns:a16="http://schemas.microsoft.com/office/drawing/2014/main" id="{05879A19-FD0E-5ADA-3875-329B74BA472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300" t="36119" r="55472" b="41234"/>
          <a:stretch/>
        </p:blipFill>
        <p:spPr bwMode="auto">
          <a:xfrm>
            <a:off x="148764" y="3207264"/>
            <a:ext cx="1272381" cy="4812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6A315DD-B117-5CFE-3203-72DEFCFCCC1F}"/>
              </a:ext>
            </a:extLst>
          </p:cNvPr>
          <p:cNvSpPr txBox="1"/>
          <p:nvPr/>
        </p:nvSpPr>
        <p:spPr>
          <a:xfrm>
            <a:off x="5440422" y="853066"/>
            <a:ext cx="1472442" cy="461665"/>
          </a:xfrm>
          <a:prstGeom prst="rect">
            <a:avLst/>
          </a:prstGeom>
          <a:noFill/>
        </p:spPr>
        <p:txBody>
          <a:bodyPr wrap="square" rtlCol="0">
            <a:spAutoFit/>
          </a:bodyPr>
          <a:lstStyle/>
          <a:p>
            <a:r>
              <a:rPr lang="en-IN" sz="2400" b="1" dirty="0">
                <a:solidFill>
                  <a:srgbClr val="FF0000"/>
                </a:solidFill>
                <a:latin typeface="Book Antiqua" panose="02040602050305030304" pitchFamily="18" charset="0"/>
              </a:rPr>
              <a:t>KUNA</a:t>
            </a:r>
          </a:p>
        </p:txBody>
      </p:sp>
      <p:pic>
        <p:nvPicPr>
          <p:cNvPr id="12" name="Picture 11">
            <a:extLst>
              <a:ext uri="{FF2B5EF4-FFF2-40B4-BE49-F238E27FC236}">
                <a16:creationId xmlns:a16="http://schemas.microsoft.com/office/drawing/2014/main" id="{99E39AB1-64CA-0495-5340-351574CD4A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4722" y="987782"/>
            <a:ext cx="2845312" cy="1935335"/>
          </a:xfrm>
          <a:prstGeom prst="rect">
            <a:avLst/>
          </a:prstGeom>
        </p:spPr>
      </p:pic>
      <p:pic>
        <p:nvPicPr>
          <p:cNvPr id="13316" name="Picture 4">
            <a:extLst>
              <a:ext uri="{FF2B5EF4-FFF2-40B4-BE49-F238E27FC236}">
                <a16:creationId xmlns:a16="http://schemas.microsoft.com/office/drawing/2014/main" id="{EA01B380-09A1-7D18-C1ED-595E1204A0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550" y="3628324"/>
            <a:ext cx="2396909" cy="2373035"/>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a:extLst>
              <a:ext uri="{FF2B5EF4-FFF2-40B4-BE49-F238E27FC236}">
                <a16:creationId xmlns:a16="http://schemas.microsoft.com/office/drawing/2014/main" id="{69846297-A7C5-3974-6C68-E0B771E7C5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4261" y="3530109"/>
            <a:ext cx="2778233" cy="2569464"/>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a:extLst>
              <a:ext uri="{FF2B5EF4-FFF2-40B4-BE49-F238E27FC236}">
                <a16:creationId xmlns:a16="http://schemas.microsoft.com/office/drawing/2014/main" id="{48C94771-001D-9E53-180F-BB054A3D073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57448" y="3193352"/>
            <a:ext cx="716280" cy="26334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03EE7C5-5DE1-410A-7149-EE999919234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66131" y="3183521"/>
            <a:ext cx="1586462" cy="2860551"/>
          </a:xfrm>
          <a:prstGeom prst="rect">
            <a:avLst/>
          </a:prstGeom>
        </p:spPr>
      </p:pic>
      <p:sp>
        <p:nvSpPr>
          <p:cNvPr id="17" name="TextBox 16">
            <a:extLst>
              <a:ext uri="{FF2B5EF4-FFF2-40B4-BE49-F238E27FC236}">
                <a16:creationId xmlns:a16="http://schemas.microsoft.com/office/drawing/2014/main" id="{C8FF0BE3-CC84-E65E-C825-7ABA7C056C55}"/>
              </a:ext>
            </a:extLst>
          </p:cNvPr>
          <p:cNvSpPr txBox="1"/>
          <p:nvPr/>
        </p:nvSpPr>
        <p:spPr>
          <a:xfrm>
            <a:off x="253956" y="2923117"/>
            <a:ext cx="11102718" cy="369332"/>
          </a:xfrm>
          <a:prstGeom prst="rect">
            <a:avLst/>
          </a:prstGeom>
          <a:noFill/>
        </p:spPr>
        <p:txBody>
          <a:bodyPr wrap="square">
            <a:spAutoFit/>
          </a:bodyPr>
          <a:lstStyle/>
          <a:p>
            <a:r>
              <a:rPr lang="en-IN" dirty="0">
                <a:solidFill>
                  <a:srgbClr val="444444"/>
                </a:solidFill>
                <a:latin typeface="Montserrat" panose="00000500000000000000" pitchFamily="2" charset="0"/>
              </a:rPr>
              <a:t>VALVES                                                                                    HOSE PIPES FOR TRANSFORMERS</a:t>
            </a:r>
            <a:endParaRPr lang="en-IN" dirty="0"/>
          </a:p>
        </p:txBody>
      </p:sp>
      <p:sp>
        <p:nvSpPr>
          <p:cNvPr id="18" name="TextBox 17">
            <a:extLst>
              <a:ext uri="{FF2B5EF4-FFF2-40B4-BE49-F238E27FC236}">
                <a16:creationId xmlns:a16="http://schemas.microsoft.com/office/drawing/2014/main" id="{0288B568-9A20-8C7D-FE51-0E1A596A562F}"/>
              </a:ext>
            </a:extLst>
          </p:cNvPr>
          <p:cNvSpPr txBox="1"/>
          <p:nvPr/>
        </p:nvSpPr>
        <p:spPr>
          <a:xfrm>
            <a:off x="449992" y="6002904"/>
            <a:ext cx="11102718" cy="369332"/>
          </a:xfrm>
          <a:prstGeom prst="rect">
            <a:avLst/>
          </a:prstGeom>
          <a:noFill/>
        </p:spPr>
        <p:txBody>
          <a:bodyPr wrap="square">
            <a:spAutoFit/>
          </a:bodyPr>
          <a:lstStyle/>
          <a:p>
            <a:r>
              <a:rPr lang="en-IN" dirty="0">
                <a:solidFill>
                  <a:srgbClr val="444444"/>
                </a:solidFill>
                <a:latin typeface="Montserrat" panose="00000500000000000000" pitchFamily="2" charset="0"/>
              </a:rPr>
              <a:t>PRESSURE RELIF VALVES                             BUSHING                          OIL LEVEL INDICATORS</a:t>
            </a:r>
            <a:endParaRPr lang="en-IN" dirty="0"/>
          </a:p>
        </p:txBody>
      </p:sp>
      <p:sp>
        <p:nvSpPr>
          <p:cNvPr id="2" name="Flowchart: Manual Input 1">
            <a:extLst>
              <a:ext uri="{FF2B5EF4-FFF2-40B4-BE49-F238E27FC236}">
                <a16:creationId xmlns:a16="http://schemas.microsoft.com/office/drawing/2014/main" id="{A7E557BE-01F9-17CB-51B0-FBD277BAFEE8}"/>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Flowchart: Manual Input 4">
            <a:extLst>
              <a:ext uri="{FF2B5EF4-FFF2-40B4-BE49-F238E27FC236}">
                <a16:creationId xmlns:a16="http://schemas.microsoft.com/office/drawing/2014/main" id="{9D12AC82-DB28-052F-64CF-B6D89ED492EE}"/>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32654231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C95D4-01AF-0C4C-DBE8-BF350BFB9D4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7C94538-F065-00FD-C340-6375EE0E2221}"/>
              </a:ext>
            </a:extLst>
          </p:cNvPr>
          <p:cNvSpPr/>
          <p:nvPr/>
        </p:nvSpPr>
        <p:spPr>
          <a:xfrm>
            <a:off x="105878" y="137508"/>
            <a:ext cx="11790947" cy="769441"/>
          </a:xfrm>
          <a:prstGeom prst="rect">
            <a:avLst/>
          </a:prstGeom>
          <a:noFill/>
        </p:spPr>
        <p:txBody>
          <a:bodyPr wrap="square" lIns="91440" tIns="45720" rIns="91440" bIns="45720">
            <a:spAutoFit/>
          </a:bodyPr>
          <a:lstStyle/>
          <a:p>
            <a:pPr algn="ctr"/>
            <a:r>
              <a:rPr lang="en-IN" sz="4400" dirty="0">
                <a:solidFill>
                  <a:srgbClr val="414291"/>
                </a:solidFill>
                <a:latin typeface="Montserrat" panose="00000500000000000000" pitchFamily="2" charset="0"/>
              </a:rPr>
              <a:t>EV Chargers</a:t>
            </a:r>
          </a:p>
        </p:txBody>
      </p:sp>
      <p:sp>
        <p:nvSpPr>
          <p:cNvPr id="6" name="Flowchart: Manual Input 5">
            <a:extLst>
              <a:ext uri="{FF2B5EF4-FFF2-40B4-BE49-F238E27FC236}">
                <a16:creationId xmlns:a16="http://schemas.microsoft.com/office/drawing/2014/main" id="{15A47FC9-6E6C-3A2B-763E-B987872BC908}"/>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Flowchart: Manual Input 7">
            <a:extLst>
              <a:ext uri="{FF2B5EF4-FFF2-40B4-BE49-F238E27FC236}">
                <a16:creationId xmlns:a16="http://schemas.microsoft.com/office/drawing/2014/main" id="{B291BC7E-4291-B05D-ECF6-DB119DB12733}"/>
              </a:ext>
            </a:extLst>
          </p:cNvPr>
          <p:cNvSpPr/>
          <p:nvPr/>
        </p:nvSpPr>
        <p:spPr>
          <a:xfrm flipH="1">
            <a:off x="5769864"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2" descr="EV Charging Station-AC 7.4 KW at ₹ 55000/piece | Electric Vehicle Charging  Stations in Kochi | ID: 24500389855">
            <a:extLst>
              <a:ext uri="{FF2B5EF4-FFF2-40B4-BE49-F238E27FC236}">
                <a16:creationId xmlns:a16="http://schemas.microsoft.com/office/drawing/2014/main" id="{6C50A366-C8E1-DB60-7D05-6AA160A10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6390"/>
            <a:ext cx="2821402" cy="30633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EV Charging Stations Manufacturers in India - All India EV">
            <a:extLst>
              <a:ext uri="{FF2B5EF4-FFF2-40B4-BE49-F238E27FC236}">
                <a16:creationId xmlns:a16="http://schemas.microsoft.com/office/drawing/2014/main" id="{B028A227-B4E0-C230-11DA-D2AA816A65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17" t="16200" r="5686" b="7600"/>
          <a:stretch/>
        </p:blipFill>
        <p:spPr bwMode="auto">
          <a:xfrm>
            <a:off x="3772280" y="1388744"/>
            <a:ext cx="6529575" cy="40805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dentifying the Bright in BrightBlu. - addikt">
            <a:extLst>
              <a:ext uri="{FF2B5EF4-FFF2-40B4-BE49-F238E27FC236}">
                <a16:creationId xmlns:a16="http://schemas.microsoft.com/office/drawing/2014/main" id="{2B576F07-5DC2-6541-3D73-CADC5E15755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096" r="3335" b="61547"/>
          <a:stretch/>
        </p:blipFill>
        <p:spPr bwMode="auto">
          <a:xfrm>
            <a:off x="0" y="624700"/>
            <a:ext cx="1994588" cy="56449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ABB Logo PNG Transparent &amp; SVG Vector - Freebie Supply">
            <a:extLst>
              <a:ext uri="{FF2B5EF4-FFF2-40B4-BE49-F238E27FC236}">
                <a16:creationId xmlns:a16="http://schemas.microsoft.com/office/drawing/2014/main" id="{BFD04604-AE60-9C14-6B10-59DA30840D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7722" y="398694"/>
            <a:ext cx="1489103" cy="790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80311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611" y="1452930"/>
            <a:ext cx="3644741" cy="2540568"/>
          </a:xfrm>
          <a:prstGeom prst="rect">
            <a:avLst/>
          </a:prstGeom>
        </p:spPr>
      </p:pic>
      <p:pic>
        <p:nvPicPr>
          <p:cNvPr id="14338" name="Picture 2" descr="Call for entries: Apply now for the ET MSME Awards 2024 - The Economic Times">
            <a:extLst>
              <a:ext uri="{FF2B5EF4-FFF2-40B4-BE49-F238E27FC236}">
                <a16:creationId xmlns:a16="http://schemas.microsoft.com/office/drawing/2014/main" id="{6C213AAB-55FF-A768-6928-EE9DEA2537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3140" y="2490419"/>
            <a:ext cx="3538062" cy="26535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5017182-CA33-DE6E-A016-157461C0B036}"/>
              </a:ext>
            </a:extLst>
          </p:cNvPr>
          <p:cNvSpPr txBox="1"/>
          <p:nvPr/>
        </p:nvSpPr>
        <p:spPr>
          <a:xfrm>
            <a:off x="947667" y="199382"/>
            <a:ext cx="9683495" cy="707886"/>
          </a:xfrm>
          <a:prstGeom prst="rect">
            <a:avLst/>
          </a:prstGeom>
          <a:noFill/>
        </p:spPr>
        <p:txBody>
          <a:bodyPr wrap="square">
            <a:spAutoFit/>
          </a:bodyPr>
          <a:lstStyle/>
          <a:p>
            <a:pPr algn="ctr"/>
            <a:r>
              <a:rPr lang="en-IN" sz="4000" dirty="0">
                <a:solidFill>
                  <a:srgbClr val="414291"/>
                </a:solidFill>
                <a:latin typeface="Montserrat" panose="00000500000000000000" pitchFamily="2" charset="0"/>
              </a:rPr>
              <a:t>NOMINATION FOR AWARDS</a:t>
            </a:r>
          </a:p>
        </p:txBody>
      </p:sp>
      <p:pic>
        <p:nvPicPr>
          <p:cNvPr id="14340" name="Picture 4">
            <a:extLst>
              <a:ext uri="{FF2B5EF4-FFF2-40B4-BE49-F238E27FC236}">
                <a16:creationId xmlns:a16="http://schemas.microsoft.com/office/drawing/2014/main" id="{52756CEC-73C3-3CDA-E593-696A544F059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36" t="13200" r="50773" b="27733"/>
          <a:stretch/>
        </p:blipFill>
        <p:spPr bwMode="auto">
          <a:xfrm>
            <a:off x="8784426" y="4235227"/>
            <a:ext cx="3057054" cy="2439271"/>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Manual Input 1">
            <a:extLst>
              <a:ext uri="{FF2B5EF4-FFF2-40B4-BE49-F238E27FC236}">
                <a16:creationId xmlns:a16="http://schemas.microsoft.com/office/drawing/2014/main" id="{5AEAA60B-C94A-136F-8363-28E9C2BCAAB6}"/>
              </a:ext>
            </a:extLst>
          </p:cNvPr>
          <p:cNvSpPr/>
          <p:nvPr/>
        </p:nvSpPr>
        <p:spPr>
          <a:xfrm>
            <a:off x="-46396" y="6479524"/>
            <a:ext cx="5807115" cy="369332"/>
          </a:xfrm>
          <a:prstGeom prst="flowChartManualInput">
            <a:avLst/>
          </a:prstGeom>
          <a:solidFill>
            <a:srgbClr val="414291"/>
          </a:solidFill>
          <a:ln>
            <a:solidFill>
              <a:srgbClr val="4142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Flowchart: Manual Input 4">
            <a:extLst>
              <a:ext uri="{FF2B5EF4-FFF2-40B4-BE49-F238E27FC236}">
                <a16:creationId xmlns:a16="http://schemas.microsoft.com/office/drawing/2014/main" id="{3A2DE20F-6509-50FA-EAE7-96F54C3914B7}"/>
              </a:ext>
            </a:extLst>
          </p:cNvPr>
          <p:cNvSpPr/>
          <p:nvPr/>
        </p:nvSpPr>
        <p:spPr>
          <a:xfrm flipH="1">
            <a:off x="5760719" y="6480688"/>
            <a:ext cx="6529575" cy="369332"/>
          </a:xfrm>
          <a:prstGeom prst="flowChartManualInput">
            <a:avLst/>
          </a:prstGeom>
          <a:solidFill>
            <a:srgbClr val="8C8C8D"/>
          </a:solidFill>
          <a:ln>
            <a:solidFill>
              <a:srgbClr val="8C8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5018364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4338"/>
                                        </p:tgtEl>
                                        <p:attrNameLst>
                                          <p:attrName>style.visibility</p:attrName>
                                        </p:attrNameLst>
                                      </p:cBhvr>
                                      <p:to>
                                        <p:strVal val="visible"/>
                                      </p:to>
                                    </p:set>
                                    <p:animEffect transition="in" filter="wipe(down)">
                                      <p:cBhvr>
                                        <p:cTn id="23" dur="580">
                                          <p:stCondLst>
                                            <p:cond delay="0"/>
                                          </p:stCondLst>
                                        </p:cTn>
                                        <p:tgtEl>
                                          <p:spTgt spid="14338"/>
                                        </p:tgtEl>
                                      </p:cBhvr>
                                    </p:animEffect>
                                    <p:anim calcmode="lin" valueType="num">
                                      <p:cBhvr>
                                        <p:cTn id="24"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29" dur="26">
                                          <p:stCondLst>
                                            <p:cond delay="650"/>
                                          </p:stCondLst>
                                        </p:cTn>
                                        <p:tgtEl>
                                          <p:spTgt spid="14338"/>
                                        </p:tgtEl>
                                      </p:cBhvr>
                                      <p:to x="100000" y="60000"/>
                                    </p:animScale>
                                    <p:animScale>
                                      <p:cBhvr>
                                        <p:cTn id="30" dur="166" decel="50000">
                                          <p:stCondLst>
                                            <p:cond delay="676"/>
                                          </p:stCondLst>
                                        </p:cTn>
                                        <p:tgtEl>
                                          <p:spTgt spid="14338"/>
                                        </p:tgtEl>
                                      </p:cBhvr>
                                      <p:to x="100000" y="100000"/>
                                    </p:animScale>
                                    <p:animScale>
                                      <p:cBhvr>
                                        <p:cTn id="31" dur="26">
                                          <p:stCondLst>
                                            <p:cond delay="1312"/>
                                          </p:stCondLst>
                                        </p:cTn>
                                        <p:tgtEl>
                                          <p:spTgt spid="14338"/>
                                        </p:tgtEl>
                                      </p:cBhvr>
                                      <p:to x="100000" y="80000"/>
                                    </p:animScale>
                                    <p:animScale>
                                      <p:cBhvr>
                                        <p:cTn id="32" dur="166" decel="50000">
                                          <p:stCondLst>
                                            <p:cond delay="1338"/>
                                          </p:stCondLst>
                                        </p:cTn>
                                        <p:tgtEl>
                                          <p:spTgt spid="14338"/>
                                        </p:tgtEl>
                                      </p:cBhvr>
                                      <p:to x="100000" y="100000"/>
                                    </p:animScale>
                                    <p:animScale>
                                      <p:cBhvr>
                                        <p:cTn id="33" dur="26">
                                          <p:stCondLst>
                                            <p:cond delay="1642"/>
                                          </p:stCondLst>
                                        </p:cTn>
                                        <p:tgtEl>
                                          <p:spTgt spid="14338"/>
                                        </p:tgtEl>
                                      </p:cBhvr>
                                      <p:to x="100000" y="90000"/>
                                    </p:animScale>
                                    <p:animScale>
                                      <p:cBhvr>
                                        <p:cTn id="34" dur="166" decel="50000">
                                          <p:stCondLst>
                                            <p:cond delay="1668"/>
                                          </p:stCondLst>
                                        </p:cTn>
                                        <p:tgtEl>
                                          <p:spTgt spid="14338"/>
                                        </p:tgtEl>
                                      </p:cBhvr>
                                      <p:to x="100000" y="100000"/>
                                    </p:animScale>
                                    <p:animScale>
                                      <p:cBhvr>
                                        <p:cTn id="35" dur="26">
                                          <p:stCondLst>
                                            <p:cond delay="1808"/>
                                          </p:stCondLst>
                                        </p:cTn>
                                        <p:tgtEl>
                                          <p:spTgt spid="14338"/>
                                        </p:tgtEl>
                                      </p:cBhvr>
                                      <p:to x="100000" y="95000"/>
                                    </p:animScale>
                                    <p:animScale>
                                      <p:cBhvr>
                                        <p:cTn id="36" dur="166" decel="50000">
                                          <p:stCondLst>
                                            <p:cond delay="1834"/>
                                          </p:stCondLst>
                                        </p:cTn>
                                        <p:tgtEl>
                                          <p:spTgt spid="1433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4340"/>
                                        </p:tgtEl>
                                        <p:attrNameLst>
                                          <p:attrName>style.visibility</p:attrName>
                                        </p:attrNameLst>
                                      </p:cBhvr>
                                      <p:to>
                                        <p:strVal val="visible"/>
                                      </p:to>
                                    </p:set>
                                    <p:animEffect transition="in" filter="wipe(down)">
                                      <p:cBhvr>
                                        <p:cTn id="39" dur="580">
                                          <p:stCondLst>
                                            <p:cond delay="0"/>
                                          </p:stCondLst>
                                        </p:cTn>
                                        <p:tgtEl>
                                          <p:spTgt spid="14340"/>
                                        </p:tgtEl>
                                      </p:cBhvr>
                                    </p:animEffect>
                                    <p:anim calcmode="lin" valueType="num">
                                      <p:cBhvr>
                                        <p:cTn id="40" dur="1822" tmFilter="0,0; 0.14,0.36; 0.43,0.73; 0.71,0.91; 1.0,1.0">
                                          <p:stCondLst>
                                            <p:cond delay="0"/>
                                          </p:stCondLst>
                                        </p:cTn>
                                        <p:tgtEl>
                                          <p:spTgt spid="1434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34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34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34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340"/>
                                        </p:tgtEl>
                                        <p:attrNameLst>
                                          <p:attrName>ppt_y</p:attrName>
                                        </p:attrNameLst>
                                      </p:cBhvr>
                                      <p:tavLst>
                                        <p:tav tm="0" fmla="#ppt_y-sin(pi*$)/81">
                                          <p:val>
                                            <p:fltVal val="0"/>
                                          </p:val>
                                        </p:tav>
                                        <p:tav tm="100000">
                                          <p:val>
                                            <p:fltVal val="1"/>
                                          </p:val>
                                        </p:tav>
                                      </p:tavLst>
                                    </p:anim>
                                    <p:animScale>
                                      <p:cBhvr>
                                        <p:cTn id="45" dur="26">
                                          <p:stCondLst>
                                            <p:cond delay="650"/>
                                          </p:stCondLst>
                                        </p:cTn>
                                        <p:tgtEl>
                                          <p:spTgt spid="14340"/>
                                        </p:tgtEl>
                                      </p:cBhvr>
                                      <p:to x="100000" y="60000"/>
                                    </p:animScale>
                                    <p:animScale>
                                      <p:cBhvr>
                                        <p:cTn id="46" dur="166" decel="50000">
                                          <p:stCondLst>
                                            <p:cond delay="676"/>
                                          </p:stCondLst>
                                        </p:cTn>
                                        <p:tgtEl>
                                          <p:spTgt spid="14340"/>
                                        </p:tgtEl>
                                      </p:cBhvr>
                                      <p:to x="100000" y="100000"/>
                                    </p:animScale>
                                    <p:animScale>
                                      <p:cBhvr>
                                        <p:cTn id="47" dur="26">
                                          <p:stCondLst>
                                            <p:cond delay="1312"/>
                                          </p:stCondLst>
                                        </p:cTn>
                                        <p:tgtEl>
                                          <p:spTgt spid="14340"/>
                                        </p:tgtEl>
                                      </p:cBhvr>
                                      <p:to x="100000" y="80000"/>
                                    </p:animScale>
                                    <p:animScale>
                                      <p:cBhvr>
                                        <p:cTn id="48" dur="166" decel="50000">
                                          <p:stCondLst>
                                            <p:cond delay="1338"/>
                                          </p:stCondLst>
                                        </p:cTn>
                                        <p:tgtEl>
                                          <p:spTgt spid="14340"/>
                                        </p:tgtEl>
                                      </p:cBhvr>
                                      <p:to x="100000" y="100000"/>
                                    </p:animScale>
                                    <p:animScale>
                                      <p:cBhvr>
                                        <p:cTn id="49" dur="26">
                                          <p:stCondLst>
                                            <p:cond delay="1642"/>
                                          </p:stCondLst>
                                        </p:cTn>
                                        <p:tgtEl>
                                          <p:spTgt spid="14340"/>
                                        </p:tgtEl>
                                      </p:cBhvr>
                                      <p:to x="100000" y="90000"/>
                                    </p:animScale>
                                    <p:animScale>
                                      <p:cBhvr>
                                        <p:cTn id="50" dur="166" decel="50000">
                                          <p:stCondLst>
                                            <p:cond delay="1668"/>
                                          </p:stCondLst>
                                        </p:cTn>
                                        <p:tgtEl>
                                          <p:spTgt spid="14340"/>
                                        </p:tgtEl>
                                      </p:cBhvr>
                                      <p:to x="100000" y="100000"/>
                                    </p:animScale>
                                    <p:animScale>
                                      <p:cBhvr>
                                        <p:cTn id="51" dur="26">
                                          <p:stCondLst>
                                            <p:cond delay="1808"/>
                                          </p:stCondLst>
                                        </p:cTn>
                                        <p:tgtEl>
                                          <p:spTgt spid="14340"/>
                                        </p:tgtEl>
                                      </p:cBhvr>
                                      <p:to x="100000" y="95000"/>
                                    </p:animScale>
                                    <p:animScale>
                                      <p:cBhvr>
                                        <p:cTn id="52" dur="166" decel="50000">
                                          <p:stCondLst>
                                            <p:cond delay="1834"/>
                                          </p:stCondLst>
                                        </p:cTn>
                                        <p:tgtEl>
                                          <p:spTgt spid="1434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87065"/>
            <a:ext cx="12192000" cy="1107996"/>
          </a:xfrm>
          <a:prstGeom prst="rect">
            <a:avLst/>
          </a:prstGeom>
          <a:noFill/>
        </p:spPr>
        <p:txBody>
          <a:bodyPr wrap="square" rtlCol="0">
            <a:spAutoFit/>
          </a:bodyPr>
          <a:lstStyle/>
          <a:p>
            <a:pPr algn="ctr"/>
            <a:r>
              <a:rPr lang="en-IN" sz="6600" dirty="0">
                <a:solidFill>
                  <a:srgbClr val="414291"/>
                </a:solidFill>
                <a:latin typeface="Montserrat" panose="00000500000000000000" pitchFamily="2" charset="0"/>
              </a:rPr>
              <a:t>Thank You </a:t>
            </a:r>
          </a:p>
        </p:txBody>
      </p:sp>
      <p:sp>
        <p:nvSpPr>
          <p:cNvPr id="3" name="TextBox 2"/>
          <p:cNvSpPr txBox="1"/>
          <p:nvPr/>
        </p:nvSpPr>
        <p:spPr>
          <a:xfrm>
            <a:off x="0" y="4681704"/>
            <a:ext cx="11954577" cy="2185214"/>
          </a:xfrm>
          <a:prstGeom prst="rect">
            <a:avLst/>
          </a:prstGeom>
          <a:noFill/>
        </p:spPr>
        <p:txBody>
          <a:bodyPr wrap="square" rtlCol="0">
            <a:spAutoFit/>
          </a:bodyPr>
          <a:lstStyle/>
          <a:p>
            <a:r>
              <a:rPr lang="en-US" sz="2800" b="1" dirty="0">
                <a:solidFill>
                  <a:srgbClr val="414291"/>
                </a:solidFill>
                <a:latin typeface="Montserrat" panose="00000500000000000000" pitchFamily="2" charset="0"/>
              </a:rPr>
              <a:t>CALGAS MOBILITY PRIVATE LIMITED </a:t>
            </a:r>
            <a:r>
              <a:rPr lang="en-US" sz="1050" dirty="0">
                <a:solidFill>
                  <a:srgbClr val="414291"/>
                </a:solidFill>
                <a:latin typeface="Book Antiqua" panose="02040602050305030304" pitchFamily="18" charset="0"/>
              </a:rPr>
              <a:t>(</a:t>
            </a:r>
            <a:r>
              <a:rPr lang="en-IN" sz="1050" dirty="0">
                <a:solidFill>
                  <a:srgbClr val="414291"/>
                </a:solidFill>
                <a:latin typeface="Book Antiqua" panose="02040602050305030304" pitchFamily="18" charset="0"/>
              </a:rPr>
              <a:t>formerly </a:t>
            </a:r>
            <a:r>
              <a:rPr lang="en-IN" sz="1050" b="0" i="0" u="none" strike="noStrike" baseline="0" dirty="0">
                <a:solidFill>
                  <a:srgbClr val="414291"/>
                </a:solidFill>
                <a:latin typeface="Book Antiqua" panose="02040602050305030304" pitchFamily="18" charset="0"/>
              </a:rPr>
              <a:t>known as M/s. Calcutta Gaskets and Engineering Concern)</a:t>
            </a:r>
            <a:endParaRPr lang="en-US" b="1" dirty="0">
              <a:solidFill>
                <a:srgbClr val="414291"/>
              </a:solidFill>
              <a:latin typeface="Book Antiqua" panose="02040602050305030304" pitchFamily="18" charset="0"/>
            </a:endParaRPr>
          </a:p>
          <a:p>
            <a:r>
              <a:rPr lang="en-IN" sz="1600" b="1" dirty="0">
                <a:latin typeface="Book Antiqua" panose="02040602050305030304" pitchFamily="18" charset="0"/>
              </a:rPr>
              <a:t>Registered Office :  </a:t>
            </a:r>
            <a:r>
              <a:rPr lang="en-IN" sz="1600" dirty="0">
                <a:latin typeface="Book Antiqua" panose="02040602050305030304" pitchFamily="18" charset="0"/>
              </a:rPr>
              <a:t>Fortuna Tower, 23A Netaji Subhas Road, 7th Floor, Kolkata West Bengal -700001</a:t>
            </a:r>
          </a:p>
          <a:p>
            <a:r>
              <a:rPr lang="en-IN" sz="1600" b="1" dirty="0">
                <a:latin typeface="Book Antiqua" panose="02040602050305030304" pitchFamily="18" charset="0"/>
              </a:rPr>
              <a:t>Works Address: </a:t>
            </a:r>
            <a:r>
              <a:rPr lang="en-IN" sz="1400" dirty="0">
                <a:latin typeface="Book Antiqua" panose="02040602050305030304" pitchFamily="18" charset="0"/>
              </a:rPr>
              <a:t>Tentulkuli Industrial Estate (Behind Pakuria Salasar Dham)Tentukuli Purbopara, Howrah West Bengal -711409 </a:t>
            </a:r>
          </a:p>
          <a:p>
            <a:r>
              <a:rPr lang="en-IN" sz="1600" b="1" dirty="0">
                <a:latin typeface="Book Antiqua" panose="02040602050305030304" pitchFamily="18" charset="0"/>
              </a:rPr>
              <a:t>Phone: </a:t>
            </a:r>
            <a:r>
              <a:rPr lang="en-IN" sz="1600" dirty="0">
                <a:latin typeface="Book Antiqua" panose="02040602050305030304" pitchFamily="18" charset="0"/>
              </a:rPr>
              <a:t>033-4601 7439 | </a:t>
            </a:r>
            <a:r>
              <a:rPr lang="en-IN" sz="1600" b="1" dirty="0">
                <a:latin typeface="Book Antiqua" panose="02040602050305030304" pitchFamily="18" charset="0"/>
              </a:rPr>
              <a:t>Email:</a:t>
            </a:r>
            <a:r>
              <a:rPr lang="en-IN" sz="1600" dirty="0">
                <a:latin typeface="Book Antiqua" panose="02040602050305030304" pitchFamily="18" charset="0"/>
              </a:rPr>
              <a:t> sales@calgas.in | </a:t>
            </a:r>
            <a:r>
              <a:rPr lang="en-IN" sz="1600" b="1" dirty="0">
                <a:latin typeface="Book Antiqua" panose="02040602050305030304" pitchFamily="18" charset="0"/>
              </a:rPr>
              <a:t>Web: </a:t>
            </a:r>
            <a:r>
              <a:rPr lang="en-IN" sz="1600" dirty="0">
                <a:latin typeface="Book Antiqua" panose="02040602050305030304" pitchFamily="18" charset="0"/>
              </a:rPr>
              <a:t>www.calgas.in</a:t>
            </a:r>
          </a:p>
          <a:p>
            <a:r>
              <a:rPr lang="en-IN" sz="1200" dirty="0">
                <a:solidFill>
                  <a:srgbClr val="414291"/>
                </a:solidFill>
                <a:latin typeface="Montserrat" panose="00000500000000000000" pitchFamily="2" charset="0"/>
              </a:rPr>
              <a:t>OUR EXTENDED ARM -  </a:t>
            </a:r>
            <a:r>
              <a:rPr lang="en-IN" sz="2800" b="1" dirty="0">
                <a:solidFill>
                  <a:srgbClr val="414291"/>
                </a:solidFill>
                <a:latin typeface="Montserrat" panose="00000500000000000000" pitchFamily="2" charset="0"/>
              </a:rPr>
              <a:t>OSIAN MERCANTILES</a:t>
            </a:r>
          </a:p>
          <a:p>
            <a:r>
              <a:rPr lang="en-US" sz="1600" b="1" dirty="0">
                <a:latin typeface="Book Antiqua" panose="02040602050305030304" pitchFamily="18" charset="0"/>
              </a:rPr>
              <a:t>Registered Office: </a:t>
            </a:r>
            <a:r>
              <a:rPr lang="en-US" sz="1600" dirty="0">
                <a:latin typeface="Book Antiqua" panose="02040602050305030304" pitchFamily="18" charset="0"/>
              </a:rPr>
              <a:t>56, Netaji Subhas Road, 4th Floor, Kolkata -700 001 </a:t>
            </a:r>
          </a:p>
          <a:p>
            <a:r>
              <a:rPr lang="en-IN" sz="1600" b="1" dirty="0">
                <a:latin typeface="Book Antiqua" panose="02040602050305030304" pitchFamily="18" charset="0"/>
              </a:rPr>
              <a:t>Phone: </a:t>
            </a:r>
            <a:r>
              <a:rPr lang="en-IN" sz="1600" dirty="0">
                <a:latin typeface="Book Antiqua" panose="02040602050305030304" pitchFamily="18" charset="0"/>
              </a:rPr>
              <a:t>033-4601 7439 | </a:t>
            </a:r>
            <a:r>
              <a:rPr lang="en-US" sz="1600" b="1" dirty="0">
                <a:latin typeface="Book Antiqua" panose="02040602050305030304" pitchFamily="18" charset="0"/>
              </a:rPr>
              <a:t>Email: </a:t>
            </a:r>
            <a:r>
              <a:rPr lang="en-US" sz="1600" dirty="0">
                <a:latin typeface="Book Antiqua" panose="02040602050305030304" pitchFamily="18" charset="0"/>
              </a:rPr>
              <a:t>sales@osiangroup.com |  </a:t>
            </a:r>
            <a:r>
              <a:rPr lang="en-US" sz="1600" b="1" dirty="0">
                <a:latin typeface="Book Antiqua" panose="02040602050305030304" pitchFamily="18" charset="0"/>
              </a:rPr>
              <a:t>Web: </a:t>
            </a:r>
            <a:r>
              <a:rPr lang="en-US" sz="1600" dirty="0">
                <a:latin typeface="Book Antiqua" panose="02040602050305030304" pitchFamily="18" charset="0"/>
              </a:rPr>
              <a:t>www.osiangroup.com</a:t>
            </a:r>
            <a:endParaRPr lang="en-IN" sz="1600" dirty="0">
              <a:latin typeface="Book Antiqua" panose="02040602050305030304" pitchFamily="18" charset="0"/>
            </a:endParaRPr>
          </a:p>
        </p:txBody>
      </p:sp>
      <p:pic>
        <p:nvPicPr>
          <p:cNvPr id="1026" name="Picture 2" descr="Importance of MSME in India | Online Learning | Legal Raas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754" y="192505"/>
            <a:ext cx="1615473" cy="6815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SO-certified-logo – Vision Plastics, In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0704" y="106969"/>
            <a:ext cx="771239" cy="6695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ocal for Local - Hom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6449" b="27502"/>
          <a:stretch/>
        </p:blipFill>
        <p:spPr bwMode="auto">
          <a:xfrm>
            <a:off x="2701943" y="106969"/>
            <a:ext cx="1545568" cy="7117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ducation can make India globally competitiv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7511" y="172295"/>
            <a:ext cx="1391022" cy="6955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50FD90D-B115-AE87-6EFE-2A631071B7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94976" y="60262"/>
            <a:ext cx="1962270" cy="652762"/>
          </a:xfrm>
          <a:prstGeom prst="rect">
            <a:avLst/>
          </a:prstGeom>
        </p:spPr>
      </p:pic>
      <p:sp>
        <p:nvSpPr>
          <p:cNvPr id="4" name="TextBox 3">
            <a:extLst>
              <a:ext uri="{FF2B5EF4-FFF2-40B4-BE49-F238E27FC236}">
                <a16:creationId xmlns:a16="http://schemas.microsoft.com/office/drawing/2014/main" id="{76CA0423-5FA9-E228-117D-8CFABCB93754}"/>
              </a:ext>
            </a:extLst>
          </p:cNvPr>
          <p:cNvSpPr txBox="1"/>
          <p:nvPr/>
        </p:nvSpPr>
        <p:spPr>
          <a:xfrm>
            <a:off x="10007197" y="740848"/>
            <a:ext cx="2178802" cy="253916"/>
          </a:xfrm>
          <a:prstGeom prst="rect">
            <a:avLst/>
          </a:prstGeom>
          <a:noFill/>
        </p:spPr>
        <p:txBody>
          <a:bodyPr wrap="none" rtlCol="0">
            <a:spAutoFit/>
          </a:bodyPr>
          <a:lstStyle/>
          <a:p>
            <a:r>
              <a:rPr lang="en-IN" sz="1050" dirty="0">
                <a:solidFill>
                  <a:srgbClr val="414291"/>
                </a:solidFill>
                <a:latin typeface="Montserrat" panose="00000500000000000000" pitchFamily="2" charset="0"/>
              </a:rPr>
              <a:t>CERTIFICATE NO: DIPP192382</a:t>
            </a:r>
          </a:p>
        </p:txBody>
      </p:sp>
    </p:spTree>
    <p:extLst>
      <p:ext uri="{BB962C8B-B14F-4D97-AF65-F5344CB8AC3E}">
        <p14:creationId xmlns:p14="http://schemas.microsoft.com/office/powerpoint/2010/main" val="3481398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1701</TotalTime>
  <Words>980</Words>
  <Application>Microsoft Office PowerPoint</Application>
  <PresentationFormat>Widescreen</PresentationFormat>
  <Paragraphs>171</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Book Antiqua</vt:lpstr>
      <vt:lpstr>Calibri</vt:lpstr>
      <vt:lpstr>Calibri Light</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Pankaj Dugar</dc:creator>
  <cp:lastModifiedBy>Pankaj Dugar</cp:lastModifiedBy>
  <cp:revision>107</cp:revision>
  <dcterms:created xsi:type="dcterms:W3CDTF">2023-02-27T18:23:29Z</dcterms:created>
  <dcterms:modified xsi:type="dcterms:W3CDTF">2025-03-13T07:56:05Z</dcterms:modified>
</cp:coreProperties>
</file>